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63" r:id="rId6"/>
    <p:sldId id="258" r:id="rId7"/>
    <p:sldId id="265" r:id="rId8"/>
    <p:sldId id="268" r:id="rId9"/>
    <p:sldId id="267" r:id="rId10"/>
    <p:sldId id="266" r:id="rId11"/>
    <p:sldId id="273" r:id="rId12"/>
    <p:sldId id="269" r:id="rId13"/>
    <p:sldId id="272" r:id="rId14"/>
    <p:sldId id="276" r:id="rId15"/>
    <p:sldId id="275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399C3-52F6-7EC8-2E24-3809115E55E6}" v="5" dt="2024-07-01T14:41:45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3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26B1EFFB-38CE-4026-A709-A753B837C176}" type="datetimeFigureOut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34447128-5918-42F5-9BB6-CB7308F93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Staff volunteered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why we stopped and issues around H&amp;S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6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 one attended – put some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2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Update and add picture from ResLife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46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picture and explain student 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1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competition issues with budget!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1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Blog a digital way of creating sense of belonging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9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1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neral White Portra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052513"/>
            <a:ext cx="32035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74751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ADC2-F891-4AE9-A0BA-0EF33C2D3852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70E4-5FC4-4E7A-9ABA-1974AC3AF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30D6-AD77-42A5-8484-960F0A374229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C80A-6FD3-4929-BABB-AEEA57D422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7E6-2BEB-44F9-9D4B-16817CD3B96B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75D5-7DD3-4083-B983-28DCE0BAA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neral White Portra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052513"/>
            <a:ext cx="32035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5D46AD5A-D896-4943-B9DA-E703A409EC6A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8E5D00C1-6EA9-4774-943B-D2846F993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55F2-199F-442E-8877-ACE7BA196EAB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202-65F6-4E34-89D8-054FC271B8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B94-33DC-4CFE-AEB6-CA3F77389B17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67FD-1832-4CD0-A898-B82E7DD24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AEBF-7665-4654-95CC-331F51952EEF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E107-0F6A-400F-BE2E-C3457D30D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DC0A-45CE-4F6E-8B7D-97455E6B0DD5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1FC7-49C9-4F81-82B9-F4E2FC7429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D9B5-1C6C-4FD9-BE88-E216393FBFEF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067D-FA81-4C13-9AA1-C74FC0F15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063B-9455-4203-9C45-C6BDD01A2805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A805-30A6-42F5-9D54-930EA8E307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aseline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365875"/>
            <a:ext cx="1090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30B440-F999-4236-A949-0085F751AC74}" type="datetime1">
              <a:rPr lang="en-GB"/>
              <a:pPr>
                <a:defRPr/>
              </a:pPr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413" y="6367463"/>
            <a:ext cx="433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3350" y="6370638"/>
            <a:ext cx="86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A7B4E9-43B0-44E8-82E5-6BC43EF92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5" descr="General White Landscap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23075" y="6284913"/>
            <a:ext cx="2286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B3647-3BE2-4825-9442-BB3A1B454F11}"/>
              </a:ext>
            </a:extLst>
          </p:cNvPr>
          <p:cNvSpPr txBox="1"/>
          <p:nvPr/>
        </p:nvSpPr>
        <p:spPr>
          <a:xfrm>
            <a:off x="1907704" y="447484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Building a greater sense of belonging within the Library at University of Lincoln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7E48B-78B9-515E-B863-FBCE984B7AB4}"/>
              </a:ext>
            </a:extLst>
          </p:cNvPr>
          <p:cNvSpPr txBox="1"/>
          <p:nvPr/>
        </p:nvSpPr>
        <p:spPr>
          <a:xfrm>
            <a:off x="6219306" y="550342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Lesley Thompson</a:t>
            </a:r>
            <a:b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Jemima Sims</a:t>
            </a:r>
          </a:p>
        </p:txBody>
      </p:sp>
    </p:spTree>
    <p:extLst>
      <p:ext uri="{BB962C8B-B14F-4D97-AF65-F5344CB8AC3E}">
        <p14:creationId xmlns:p14="http://schemas.microsoft.com/office/powerpoint/2010/main" val="408240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ECB2-0144-60E5-6DC8-7049CDEE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Zines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7FD88-7083-A832-CF35-15775B3D6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186808" cy="492941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404040"/>
                </a:solidFill>
                <a:latin typeface="Garamond"/>
                <a:cs typeface="Arial"/>
              </a:rPr>
              <a:t>The </a:t>
            </a:r>
            <a:r>
              <a:rPr lang="en-GB" sz="1800" b="0" i="0" dirty="0">
                <a:solidFill>
                  <a:srgbClr val="404040"/>
                </a:solidFill>
                <a:effectLst/>
                <a:latin typeface="Garamond"/>
                <a:cs typeface="Arial"/>
              </a:rPr>
              <a:t>Library is working to diversify materials and challenge white-centred, heteronormative practices </a:t>
            </a:r>
            <a:r>
              <a:rPr lang="en-GB" sz="1800" dirty="0">
                <a:solidFill>
                  <a:srgbClr val="404040"/>
                </a:solidFill>
                <a:latin typeface="Garamond"/>
                <a:cs typeface="Arial"/>
              </a:rPr>
              <a:t>impacting</a:t>
            </a:r>
            <a:r>
              <a:rPr lang="en-GB" sz="1800" b="0" i="0" dirty="0">
                <a:solidFill>
                  <a:srgbClr val="404040"/>
                </a:solidFill>
                <a:effectLst/>
                <a:latin typeface="Garamond"/>
                <a:cs typeface="Arial"/>
              </a:rPr>
              <a:t> our collections, users, and services.</a:t>
            </a:r>
            <a:r>
              <a:rPr lang="en-GB" sz="1800" dirty="0">
                <a:solidFill>
                  <a:srgbClr val="404040"/>
                </a:solidFill>
                <a:latin typeface="Garamond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404040"/>
                </a:solidFill>
                <a:latin typeface="Garamond"/>
                <a:cs typeface="Arial"/>
              </a:rPr>
              <a:t>The Library and University are both committed to</a:t>
            </a:r>
            <a:r>
              <a:rPr lang="en-GB" sz="1800" b="0" i="0" dirty="0">
                <a:solidFill>
                  <a:srgbClr val="404040"/>
                </a:solidFill>
                <a:effectLst/>
                <a:latin typeface="Garamond"/>
                <a:cs typeface="Arial"/>
              </a:rPr>
              <a:t> long term goals around decolonisation and equality, diversity, and inclusion (EDI) </a:t>
            </a:r>
            <a:r>
              <a:rPr lang="en-GB" sz="1800" dirty="0">
                <a:solidFill>
                  <a:srgbClr val="404040"/>
                </a:solidFill>
                <a:latin typeface="Garamond"/>
                <a:cs typeface="Arial"/>
              </a:rPr>
              <a:t>projects.</a:t>
            </a:r>
            <a:endParaRPr lang="en-GB" sz="1800" dirty="0">
              <a:solidFill>
                <a:srgbClr val="40404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404040"/>
                </a:solidFill>
                <a:latin typeface="Garamond"/>
                <a:cs typeface="Arial"/>
              </a:rPr>
              <a:t>The aim of the zine collection is to be more representative of marginalised voices. Staff and students contribute via existing zine donations or student projects.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404040"/>
                </a:solidFill>
                <a:latin typeface="Garamond"/>
                <a:cs typeface="Arial"/>
              </a:rPr>
              <a:t>The Zine collection recently won an award from the University for Equality and Diversity, which we are very proud of.</a:t>
            </a:r>
          </a:p>
        </p:txBody>
      </p:sp>
      <p:pic>
        <p:nvPicPr>
          <p:cNvPr id="5" name="Content Placeholder 4" descr="A display of posters on a wall&#10;&#10;Description automatically generated with low confidence">
            <a:extLst>
              <a:ext uri="{FF2B5EF4-FFF2-40B4-BE49-F238E27FC236}">
                <a16:creationId xmlns:a16="http://schemas.microsoft.com/office/drawing/2014/main" id="{F21837D5-32DC-5297-ABD7-474373EBE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4" y="2242171"/>
            <a:ext cx="3782291" cy="28387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0496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19F7-0761-F5B6-7D08-A4495A17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Zines Cont.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CD879-0EF1-9F03-CB1E-4DE0FCAE2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5872" y="1186141"/>
            <a:ext cx="4540928" cy="4929411"/>
          </a:xfrm>
        </p:spPr>
        <p:txBody>
          <a:bodyPr/>
          <a:lstStyle/>
          <a:p>
            <a:pPr marL="0" indent="0" algn="l">
              <a:buNone/>
            </a:pPr>
            <a:r>
              <a:rPr lang="en-GB" sz="1800" b="1" i="0" dirty="0">
                <a:solidFill>
                  <a:srgbClr val="404040"/>
                </a:solidFill>
                <a:effectLst/>
                <a:latin typeface="Garamond" panose="02020404030301010803" pitchFamily="18" charset="0"/>
              </a:rPr>
              <a:t>Why are they important?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04040"/>
                </a:solidFill>
                <a:effectLst/>
                <a:latin typeface="Garamond" panose="02020404030301010803" pitchFamily="18" charset="0"/>
              </a:rPr>
              <a:t>They provide an alternative point of view – something is said by someone who wants to express it.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04040"/>
                </a:solidFill>
                <a:effectLst/>
                <a:latin typeface="Garamond" panose="02020404030301010803" pitchFamily="18" charset="0"/>
              </a:rPr>
              <a:t>Producing a zine allows individual expression – no editorial board – simply a direct link to an individual’s opinion or artistic expression.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04040"/>
                </a:solidFill>
                <a:effectLst/>
                <a:latin typeface="Garamond" panose="02020404030301010803" pitchFamily="18" charset="0"/>
              </a:rPr>
              <a:t>Zines provide an insight into today’s modern popular culture – a direct and unfiltered view of an individual’s interpretation at the time.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04040"/>
                </a:solidFill>
                <a:effectLst/>
                <a:latin typeface="Garamond" panose="02020404030301010803" pitchFamily="18" charset="0"/>
              </a:rPr>
              <a:t>Historically important – letters were a principal form of communication but in our digital world, a lot of this type of history is disappearing. If we do not preserve zines, historians will have to write about our era from secondary sources.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D9D23-FA9B-D9C3-DB5F-AD855E52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3435846" cy="45811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6301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598BE-1E55-680B-4415-F27014EB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83" y="-243785"/>
            <a:ext cx="5999991" cy="1162050"/>
          </a:xfrm>
        </p:spPr>
        <p:txBody>
          <a:bodyPr wrap="square" anchor="b">
            <a:noAutofit/>
          </a:bodyPr>
          <a:lstStyle/>
          <a:p>
            <a:pPr algn="ctr"/>
            <a:r>
              <a:rPr lang="en-GB" sz="4400" b="0">
                <a:latin typeface="Garamond"/>
                <a:cs typeface="Arial"/>
              </a:rPr>
              <a:t>Information wall</a:t>
            </a:r>
          </a:p>
        </p:txBody>
      </p:sp>
      <p:pic>
        <p:nvPicPr>
          <p:cNvPr id="4" name="Picture 3" descr="A room with books and a chair&#10;&#10;Description automatically generated">
            <a:extLst>
              <a:ext uri="{FF2B5EF4-FFF2-40B4-BE49-F238E27FC236}">
                <a16:creationId xmlns:a16="http://schemas.microsoft.com/office/drawing/2014/main" id="{6358DB96-86FC-F699-2C08-4B96CBCB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680272" y="1411909"/>
            <a:ext cx="5006527" cy="375489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1BB3-0883-7765-2A61-2707ADBB4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87230"/>
            <a:ext cx="3008313" cy="4691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600" b="0" i="0" dirty="0">
                <a:effectLst/>
                <a:latin typeface="Garamond"/>
                <a:cs typeface="Arial"/>
              </a:rPr>
              <a:t>To reduce exclusion that is created by having most information online only.</a:t>
            </a:r>
            <a:r>
              <a:rPr lang="en-GB" sz="1600" dirty="0">
                <a:latin typeface="Garamond"/>
                <a:cs typeface="Arial"/>
              </a:rPr>
              <a:t> </a:t>
            </a:r>
            <a:endParaRPr lang="en-GB" sz="1600" b="0" i="0" dirty="0">
              <a:effectLst/>
              <a:latin typeface="Garamond"/>
            </a:endParaRPr>
          </a:p>
          <a:p>
            <a:r>
              <a:rPr lang="en-GB" sz="1600" b="0" i="0" dirty="0">
                <a:effectLst/>
                <a:latin typeface="Garamond"/>
                <a:cs typeface="Arial"/>
              </a:rPr>
              <a:t>To fill a (possible) traditional expectation that the library will hold information about local services and events.</a:t>
            </a:r>
            <a:r>
              <a:rPr lang="en-GB" sz="1600" dirty="0">
                <a:latin typeface="Garamond"/>
                <a:cs typeface="Arial"/>
              </a:rPr>
              <a:t> </a:t>
            </a:r>
            <a:endParaRPr lang="en-GB" sz="1600" b="0" i="0" dirty="0">
              <a:effectLst/>
              <a:latin typeface="Garamond"/>
            </a:endParaRPr>
          </a:p>
          <a:p>
            <a:r>
              <a:rPr lang="en-GB" sz="1600" b="0" i="0" dirty="0">
                <a:effectLst/>
                <a:latin typeface="Garamond"/>
                <a:cs typeface="Arial"/>
              </a:rPr>
              <a:t>To be a central point for University information/signposting. To include information on: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Garamond"/>
                <a:cs typeface="Arial"/>
              </a:rPr>
              <a:t>University services – dedicated area for different services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Garamond"/>
                <a:cs typeface="Arial"/>
              </a:rPr>
              <a:t>External/local info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Garamond"/>
                <a:cs typeface="Arial"/>
              </a:rPr>
              <a:t>Public services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Garamond"/>
                <a:cs typeface="Arial"/>
              </a:rPr>
              <a:t>Local events’ what’s on’ </a:t>
            </a:r>
          </a:p>
          <a:p>
            <a:r>
              <a:rPr lang="en-GB" sz="1600" dirty="0">
                <a:latin typeface="Garamond"/>
                <a:cs typeface="Arial"/>
              </a:rPr>
              <a:t>Falls under </a:t>
            </a:r>
            <a:r>
              <a:rPr lang="en-GB" sz="1600" i="1" dirty="0">
                <a:latin typeface="Garamond"/>
                <a:cs typeface="Arial"/>
              </a:rPr>
              <a:t>connection</a:t>
            </a:r>
            <a:r>
              <a:rPr lang="en-GB" sz="1600" dirty="0">
                <a:latin typeface="Garamond"/>
                <a:cs typeface="Arial"/>
              </a:rPr>
              <a:t>, </a:t>
            </a:r>
            <a:r>
              <a:rPr lang="en-GB" sz="1600" i="1" dirty="0">
                <a:latin typeface="Garamond"/>
                <a:cs typeface="Arial"/>
              </a:rPr>
              <a:t>support</a:t>
            </a:r>
            <a:r>
              <a:rPr lang="en-GB" sz="1600" dirty="0">
                <a:latin typeface="Garamond"/>
                <a:cs typeface="Arial"/>
              </a:rPr>
              <a:t> and </a:t>
            </a:r>
            <a:r>
              <a:rPr lang="en-GB" sz="1600" i="1" dirty="0">
                <a:latin typeface="Garamond"/>
                <a:cs typeface="Arial"/>
              </a:rPr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9137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585A-4776-2B78-EFDE-19617E11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Say my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ED4C-3E75-2247-A1F2-569174CE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470"/>
            <a:ext cx="4805546" cy="4706693"/>
          </a:xfrm>
        </p:spPr>
        <p:txBody>
          <a:bodyPr/>
          <a:lstStyle/>
          <a:p>
            <a:pPr algn="l"/>
            <a:r>
              <a:rPr lang="en-GB" sz="2400" b="0" i="0" dirty="0">
                <a:solidFill>
                  <a:srgbClr val="383838"/>
                </a:solidFill>
                <a:effectLst/>
                <a:latin typeface="Garamond" panose="02020404030301010803" pitchFamily="18" charset="0"/>
              </a:rPr>
              <a:t>Sector wide initiative – best practice from Nottingham Trent University</a:t>
            </a:r>
          </a:p>
          <a:p>
            <a:pPr algn="l"/>
            <a:r>
              <a:rPr lang="en-GB" sz="2400" b="0" i="0" dirty="0">
                <a:solidFill>
                  <a:srgbClr val="383838"/>
                </a:solidFill>
                <a:effectLst/>
                <a:latin typeface="Garamond" panose="02020404030301010803" pitchFamily="18" charset="0"/>
              </a:rPr>
              <a:t>Creating a culture of inclusivity within a diverse learning community means developing practical skills and systems at both individual and institutional level.</a:t>
            </a:r>
          </a:p>
          <a:p>
            <a:pPr algn="l"/>
            <a:r>
              <a:rPr lang="en-GB" sz="2400" b="0" i="0" dirty="0">
                <a:solidFill>
                  <a:srgbClr val="383838"/>
                </a:solidFill>
                <a:effectLst/>
                <a:latin typeface="Garamond" panose="02020404030301010803" pitchFamily="18" charset="0"/>
              </a:rPr>
              <a:t>This falls under </a:t>
            </a:r>
            <a:r>
              <a:rPr lang="en-GB" sz="2400" b="0" i="1" dirty="0">
                <a:solidFill>
                  <a:srgbClr val="383838"/>
                </a:solidFill>
                <a:effectLst/>
                <a:latin typeface="Garamond" panose="02020404030301010803" pitchFamily="18" charset="0"/>
              </a:rPr>
              <a:t>inclusion</a:t>
            </a:r>
            <a:r>
              <a:rPr lang="en-GB" sz="2400" b="0" i="0" dirty="0">
                <a:solidFill>
                  <a:srgbClr val="383838"/>
                </a:solidFill>
                <a:effectLst/>
                <a:latin typeface="Garamond" panose="02020404030301010803" pitchFamily="18" charset="0"/>
              </a:rPr>
              <a:t> and </a:t>
            </a:r>
            <a:r>
              <a:rPr lang="en-GB" sz="2400" b="0" i="1" dirty="0">
                <a:solidFill>
                  <a:srgbClr val="383838"/>
                </a:solidFill>
                <a:effectLst/>
                <a:latin typeface="Garamond" panose="02020404030301010803" pitchFamily="18" charset="0"/>
              </a:rPr>
              <a:t>connection</a:t>
            </a:r>
          </a:p>
          <a:p>
            <a:pPr algn="l"/>
            <a:r>
              <a:rPr lang="en-GB" sz="2400" dirty="0">
                <a:solidFill>
                  <a:srgbClr val="383838"/>
                </a:solidFill>
                <a:latin typeface="Garamond" panose="02020404030301010803" pitchFamily="18" charset="0"/>
              </a:rPr>
              <a:t>This started last academic year.</a:t>
            </a:r>
            <a:endParaRPr lang="en-GB" dirty="0"/>
          </a:p>
        </p:txBody>
      </p:sp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2C77FEE-E387-8A74-EA0A-A2A33256F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" r="42972" b="4902"/>
          <a:stretch/>
        </p:blipFill>
        <p:spPr>
          <a:xfrm>
            <a:off x="5292080" y="1419470"/>
            <a:ext cx="3546179" cy="2009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534FF-997E-A67E-4D55-94BB1E12D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7" t="34789" r="40172" b="38238"/>
          <a:stretch/>
        </p:blipFill>
        <p:spPr>
          <a:xfrm>
            <a:off x="5262746" y="3573462"/>
            <a:ext cx="3520967" cy="15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9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FA0A-A116-9D86-A751-A3583CB1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777875"/>
          </a:xfrm>
        </p:spPr>
        <p:txBody>
          <a:bodyPr/>
          <a:lstStyle/>
          <a:p>
            <a:r>
              <a:rPr lang="en-GB" sz="5400" dirty="0">
                <a:latin typeface="Garamond" panose="02020404030301010803" pitchFamily="18" charset="0"/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A6A6E-711D-AEC5-B681-8C1F07FAA26A}"/>
              </a:ext>
            </a:extLst>
          </p:cNvPr>
          <p:cNvSpPr txBox="1"/>
          <p:nvPr/>
        </p:nvSpPr>
        <p:spPr>
          <a:xfrm>
            <a:off x="4716016" y="5013177"/>
            <a:ext cx="399643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Garamond" panose="02020404030301010803" pitchFamily="18" charset="0"/>
              </a:rPr>
              <a:t>Huge thanks to all in the Library Belonging Group:</a:t>
            </a:r>
            <a:br>
              <a:rPr lang="en-GB" sz="2000" b="1">
                <a:latin typeface="Garamond" panose="02020404030301010803" pitchFamily="18" charset="0"/>
              </a:rPr>
            </a:br>
            <a:r>
              <a:rPr lang="en-GB" sz="2000" b="1">
                <a:latin typeface="Garamond" panose="02020404030301010803" pitchFamily="18" charset="0"/>
              </a:rPr>
              <a:t>Sarah Lewis. Abi Woolley, Alexis Lamb, Phoebe Maris, Vicki Fairweather, Oonagh Monaghan. Eleanor Stanton &amp; Daniel Grimshaw.</a:t>
            </a:r>
            <a:br>
              <a:rPr lang="en-GB" sz="2000" b="1"/>
            </a:br>
            <a:endParaRPr lang="en-GB" sz="2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F2FC8-F2D0-FA06-FA1C-8FDBAD967CF6}"/>
              </a:ext>
            </a:extLst>
          </p:cNvPr>
          <p:cNvSpPr txBox="1"/>
          <p:nvPr/>
        </p:nvSpPr>
        <p:spPr>
          <a:xfrm>
            <a:off x="2743200" y="3657599"/>
            <a:ext cx="508104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aramond" panose="02020404030301010803" pitchFamily="18" charset="0"/>
              </a:rPr>
              <a:t>Email: library@lincoln.ac.uk</a:t>
            </a:r>
          </a:p>
        </p:txBody>
      </p:sp>
    </p:spTree>
    <p:extLst>
      <p:ext uri="{BB962C8B-B14F-4D97-AF65-F5344CB8AC3E}">
        <p14:creationId xmlns:p14="http://schemas.microsoft.com/office/powerpoint/2010/main" val="365137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aramond" panose="02020404030301010803" pitchFamily="18" charset="0"/>
              </a:rPr>
              <a:t>‘Sense of belonging’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b="0" i="0" dirty="0">
              <a:solidFill>
                <a:srgbClr val="333333"/>
              </a:solidFill>
              <a:effectLst/>
              <a:latin typeface="Garamond" panose="02020404030301010803" pitchFamily="18" charset="0"/>
            </a:endParaRPr>
          </a:p>
          <a:p>
            <a:r>
              <a:rPr lang="en-GB" sz="24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When students feel a sense of belonging, it can positively affect their motivation, academic success and well-being.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Four elements (Jackson 2022):</a:t>
            </a:r>
          </a:p>
          <a:p>
            <a:pPr marL="1062990" lvl="2" indent="-342900">
              <a:buFont typeface="+mj-lt"/>
              <a:buAutoNum type="arabicPeriod"/>
            </a:pPr>
            <a:r>
              <a:rPr lang="en-GB" sz="1800" b="1" dirty="0">
                <a:latin typeface="Garamond" panose="02020404030301010803" pitchFamily="18" charset="0"/>
              </a:rPr>
              <a:t>Connection</a:t>
            </a:r>
            <a:r>
              <a:rPr lang="en-GB" sz="1800" dirty="0">
                <a:latin typeface="Garamond" panose="02020404030301010803" pitchFamily="18" charset="0"/>
              </a:rPr>
              <a:t> – with peers, tutors and campus</a:t>
            </a:r>
          </a:p>
          <a:p>
            <a:pPr marL="1062990" lvl="2" indent="-342900">
              <a:buFont typeface="+mj-lt"/>
              <a:buAutoNum type="arabicPeriod"/>
            </a:pPr>
            <a:r>
              <a:rPr lang="en-GB" sz="1800" b="1" dirty="0">
                <a:latin typeface="Garamond" panose="02020404030301010803" pitchFamily="18" charset="0"/>
              </a:rPr>
              <a:t>Inclusion</a:t>
            </a:r>
            <a:r>
              <a:rPr lang="en-GB" sz="1800" dirty="0">
                <a:latin typeface="Garamond" panose="02020404030301010803" pitchFamily="18" charset="0"/>
              </a:rPr>
              <a:t> - accessibility, neurodiversity, access to resources, inclusive content and representation of staff</a:t>
            </a:r>
          </a:p>
          <a:p>
            <a:pPr marL="1062990" lvl="2" indent="-342900">
              <a:buFont typeface="+mj-lt"/>
              <a:buAutoNum type="arabicPeriod"/>
            </a:pPr>
            <a:r>
              <a:rPr lang="en-GB" sz="1800" b="1" dirty="0">
                <a:latin typeface="Garamond" panose="02020404030301010803" pitchFamily="18" charset="0"/>
              </a:rPr>
              <a:t>Support</a:t>
            </a:r>
            <a:r>
              <a:rPr lang="en-GB" sz="1800" dirty="0">
                <a:latin typeface="Garamond" panose="02020404030301010803" pitchFamily="18" charset="0"/>
              </a:rPr>
              <a:t> -  Well-defined, clearly articulated, inclusive support systems and networks</a:t>
            </a:r>
          </a:p>
          <a:p>
            <a:pPr marL="1062990" lvl="2" indent="-342900">
              <a:buFont typeface="+mj-lt"/>
              <a:buAutoNum type="arabicPeriod"/>
            </a:pPr>
            <a:r>
              <a:rPr lang="en-GB" sz="1800" b="1" dirty="0">
                <a:latin typeface="Garamond" panose="02020404030301010803" pitchFamily="18" charset="0"/>
              </a:rPr>
              <a:t>Autonomy</a:t>
            </a:r>
            <a:r>
              <a:rPr lang="en-GB" sz="1800" dirty="0">
                <a:latin typeface="Garamond" panose="02020404030301010803" pitchFamily="18" charset="0"/>
              </a:rPr>
              <a:t> - empowered to makes choices about their learning and contributing to course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56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E787-0823-9232-1782-374D8B5C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Library ‘Sense of Belonging’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FC64-C600-0D72-2AC4-F8E24C0D9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Garamond" panose="02020404030301010803" pitchFamily="18" charset="0"/>
              </a:rPr>
              <a:t>Working group – all library teams</a:t>
            </a:r>
          </a:p>
          <a:p>
            <a:pPr lvl="1"/>
            <a:r>
              <a:rPr lang="en-GB" sz="2400" dirty="0">
                <a:latin typeface="Garamond" panose="02020404030301010803" pitchFamily="18" charset="0"/>
              </a:rPr>
              <a:t>Building on what we already do – study happy, wellbeing &amp; fiction collection</a:t>
            </a:r>
          </a:p>
          <a:p>
            <a:pPr lvl="1"/>
            <a:r>
              <a:rPr lang="en-GB" sz="2400" dirty="0">
                <a:latin typeface="Garamond" panose="02020404030301010803" pitchFamily="18" charset="0"/>
              </a:rPr>
              <a:t>Brainstorming ideas and best practice from other institutions</a:t>
            </a:r>
          </a:p>
          <a:p>
            <a:r>
              <a:rPr lang="en-GB" sz="2800" dirty="0">
                <a:latin typeface="Garamond" panose="02020404030301010803" pitchFamily="18" charset="0"/>
              </a:rPr>
              <a:t>Multiple projects including student led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Family friendly study room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Study together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Events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Sensory room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New foyer design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Blog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Zines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Information Wall</a:t>
            </a:r>
          </a:p>
          <a:p>
            <a:pPr lvl="2"/>
            <a:r>
              <a:rPr lang="en-GB" sz="1400" dirty="0">
                <a:latin typeface="Garamond" panose="02020404030301010803" pitchFamily="18" charset="0"/>
              </a:rPr>
              <a:t>Say my Name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55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D383-C3DA-A926-51B4-48E1882F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Garamond" panose="02020404030301010803" pitchFamily="18" charset="0"/>
              </a:rPr>
              <a:t>Family Friendly Study room</a:t>
            </a:r>
            <a:endParaRPr lang="en-GB">
              <a:latin typeface="Garamond" panose="020204040303010108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C3878-1CBE-DB47-C906-4DD08BF20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69371"/>
          </a:xfrm>
        </p:spPr>
        <p:txBody>
          <a:bodyPr/>
          <a:lstStyle/>
          <a:p>
            <a:r>
              <a:rPr lang="en-US">
                <a:latin typeface="Garamond" panose="02020404030301010803" pitchFamily="18" charset="0"/>
              </a:rPr>
              <a:t>SU had asked us to look at this type of space as it was much requested</a:t>
            </a:r>
          </a:p>
          <a:p>
            <a:pPr lvl="1"/>
            <a:r>
              <a:rPr lang="en-US">
                <a:latin typeface="Garamond" panose="02020404030301010803" pitchFamily="18" charset="0"/>
              </a:rPr>
              <a:t>Increase in children on campus</a:t>
            </a:r>
          </a:p>
          <a:p>
            <a:pPr lvl="1"/>
            <a:r>
              <a:rPr lang="en-US">
                <a:latin typeface="Garamond" panose="02020404030301010803" pitchFamily="18" charset="0"/>
              </a:rPr>
              <a:t>Sector best practice – visit to University of York</a:t>
            </a:r>
          </a:p>
          <a:p>
            <a:r>
              <a:rPr lang="en-US">
                <a:latin typeface="Garamond" panose="02020404030301010803" pitchFamily="18" charset="0"/>
              </a:rPr>
              <a:t>Falls under </a:t>
            </a:r>
            <a:r>
              <a:rPr lang="en-US" i="1">
                <a:latin typeface="Garamond" panose="02020404030301010803" pitchFamily="18" charset="0"/>
              </a:rPr>
              <a:t>connection</a:t>
            </a:r>
            <a:r>
              <a:rPr lang="en-US">
                <a:latin typeface="Garamond" panose="02020404030301010803" pitchFamily="18" charset="0"/>
              </a:rPr>
              <a:t> &amp; </a:t>
            </a:r>
            <a:r>
              <a:rPr lang="en-US" i="1">
                <a:latin typeface="Garamond" panose="02020404030301010803" pitchFamily="18" charset="0"/>
              </a:rPr>
              <a:t>inclusion</a:t>
            </a:r>
          </a:p>
          <a:p>
            <a:endParaRPr lang="en-GB"/>
          </a:p>
        </p:txBody>
      </p:sp>
      <p:pic>
        <p:nvPicPr>
          <p:cNvPr id="5" name="Content Placeholder 12" descr="A group of colored pencils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D5CB9CCD-3C27-1A2A-5E7E-85C326E36C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"/>
          <a:stretch/>
        </p:blipFill>
        <p:spPr>
          <a:xfrm>
            <a:off x="457200" y="1651659"/>
            <a:ext cx="4038600" cy="401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9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3882-08C9-4827-76A2-80E780EE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Study together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19EC-07DE-103B-2AF7-80726D60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785395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</a:rPr>
              <a:t>To combat loneliness by facilitating students working alongside others on similar tasks</a:t>
            </a:r>
            <a:endParaRPr lang="en-US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buSzPct val="114999"/>
            </a:pPr>
            <a:r>
              <a:rPr lang="en-GB" sz="1600" dirty="0">
                <a:solidFill>
                  <a:schemeClr val="tx1"/>
                </a:solidFill>
                <a:latin typeface="Garamond" panose="02020404030301010803" pitchFamily="18" charset="0"/>
              </a:rPr>
              <a:t>Summer trial to assess demand and inform future sessions</a:t>
            </a:r>
            <a:endParaRPr lang="en-US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2">
              <a:buSzPct val="114999"/>
            </a:pPr>
            <a:r>
              <a:rPr lang="en-GB" sz="1400" dirty="0">
                <a:solidFill>
                  <a:schemeClr val="tx1"/>
                </a:solidFill>
                <a:latin typeface="Garamond" panose="02020404030301010803" pitchFamily="18" charset="0"/>
              </a:rPr>
              <a:t>Postgraduate Dissertation Writing and Pomodoro Technique sessions, not well attended and staff intensive</a:t>
            </a:r>
          </a:p>
          <a:p>
            <a:pPr>
              <a:buSzPct val="114999"/>
            </a:pP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</a:rPr>
              <a:t>Future plans are to recruit students as facilitators and increase the types of session. </a:t>
            </a:r>
          </a:p>
          <a:p>
            <a:pPr lvl="1">
              <a:buSzPct val="114999"/>
            </a:pPr>
            <a:r>
              <a:rPr lang="en-GB" sz="1800" dirty="0">
                <a:solidFill>
                  <a:schemeClr val="tx1"/>
                </a:solidFill>
                <a:latin typeface="Garamond" panose="02020404030301010803" pitchFamily="18" charset="0"/>
              </a:rPr>
              <a:t>Ideas include: </a:t>
            </a:r>
            <a:endParaRPr lang="en-US" sz="1800" dirty="0">
              <a:latin typeface="Garamond" panose="02020404030301010803" pitchFamily="18" charset="0"/>
            </a:endParaRPr>
          </a:p>
          <a:p>
            <a:pPr lvl="2">
              <a:buSzPct val="114999"/>
            </a:pPr>
            <a:r>
              <a:rPr lang="en-GB" sz="1800" dirty="0">
                <a:solidFill>
                  <a:schemeClr val="tx1"/>
                </a:solidFill>
                <a:latin typeface="Garamond" panose="02020404030301010803" pitchFamily="18" charset="0"/>
              </a:rPr>
              <a:t>General / Quiet / Neurodiverse </a:t>
            </a:r>
            <a:endParaRPr lang="en-GB" sz="1800" dirty="0">
              <a:latin typeface="Garamond" panose="02020404030301010803" pitchFamily="18" charset="0"/>
            </a:endParaRPr>
          </a:p>
          <a:p>
            <a:pPr lvl="2">
              <a:buSzPct val="114999"/>
            </a:pPr>
            <a:r>
              <a:rPr lang="en-GB" sz="1800" dirty="0">
                <a:solidFill>
                  <a:schemeClr val="tx1"/>
                </a:solidFill>
                <a:latin typeface="Garamond" panose="02020404030301010803" pitchFamily="18" charset="0"/>
              </a:rPr>
              <a:t>Presentation Creation / Presentation Practice / Reading </a:t>
            </a:r>
          </a:p>
          <a:p>
            <a:pPr lvl="2">
              <a:buSzPct val="114999"/>
            </a:pPr>
            <a:r>
              <a:rPr lang="en-GB" sz="1800" dirty="0">
                <a:solidFill>
                  <a:schemeClr val="tx1"/>
                </a:solidFill>
                <a:latin typeface="Garamond" panose="02020404030301010803" pitchFamily="18" charset="0"/>
              </a:rPr>
              <a:t>Dissertation Writing / Deadline Due / Revision / Getting Started or First Assignment / Editing</a:t>
            </a:r>
          </a:p>
          <a:p>
            <a:pPr>
              <a:buSzPct val="114999"/>
              <a:buFont typeface="Arial,Sans-Serif"/>
            </a:pP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</a:rPr>
              <a:t>Falls under </a:t>
            </a:r>
            <a:r>
              <a:rPr lang="en-GB" sz="2000" i="1" dirty="0">
                <a:solidFill>
                  <a:schemeClr val="tx1"/>
                </a:solidFill>
                <a:latin typeface="Garamond" panose="02020404030301010803" pitchFamily="18" charset="0"/>
              </a:rPr>
              <a:t>connection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n-GB" sz="2000" i="1" dirty="0">
                <a:solidFill>
                  <a:schemeClr val="tx1"/>
                </a:solidFill>
                <a:latin typeface="Garamond" panose="02020404030301010803" pitchFamily="18" charset="0"/>
              </a:rPr>
              <a:t>support</a:t>
            </a:r>
            <a:r>
              <a:rPr lang="en-GB" sz="2000" dirty="0">
                <a:solidFill>
                  <a:schemeClr val="tx1"/>
                </a:solidFill>
                <a:latin typeface="Garamond" panose="02020404030301010803" pitchFamily="18" charset="0"/>
              </a:rPr>
              <a:t> and </a:t>
            </a:r>
            <a:r>
              <a:rPr lang="en-GB" sz="2000" i="1" dirty="0">
                <a:solidFill>
                  <a:schemeClr val="tx1"/>
                </a:solidFill>
                <a:latin typeface="Garamond" panose="02020404030301010803" pitchFamily="18" charset="0"/>
              </a:rPr>
              <a:t>inclusion</a:t>
            </a:r>
            <a:endParaRPr lang="en-US" sz="2000" i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37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BDBE-10C6-A3D5-E7D2-5E522C06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Diversifying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61FF7-D9BF-B662-23AC-646416A2B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4114800" cy="4929188"/>
          </a:xfrm>
        </p:spPr>
        <p:txBody>
          <a:bodyPr/>
          <a:lstStyle/>
          <a:p>
            <a:r>
              <a:rPr lang="en-GB" sz="2000" b="1" dirty="0">
                <a:latin typeface="Garamond" panose="02020404030301010803" pitchFamily="18" charset="0"/>
              </a:rPr>
              <a:t>Past</a:t>
            </a:r>
            <a:r>
              <a:rPr lang="en-GB" sz="2000" dirty="0">
                <a:latin typeface="Garamond" panose="02020404030301010803" pitchFamily="18" charset="0"/>
              </a:rPr>
              <a:t>:</a:t>
            </a:r>
            <a:endParaRPr lang="en-GB" sz="2800" dirty="0">
              <a:latin typeface="Garamond" panose="02020404030301010803" pitchFamily="18" charset="0"/>
            </a:endParaRPr>
          </a:p>
          <a:p>
            <a:pPr lvl="1"/>
            <a:r>
              <a:rPr lang="en-GB" sz="1400" dirty="0">
                <a:latin typeface="Garamond" panose="02020404030301010803" pitchFamily="18" charset="0"/>
              </a:rPr>
              <a:t>Held activities around Easter &amp; Christmas – very popular</a:t>
            </a:r>
          </a:p>
          <a:p>
            <a:r>
              <a:rPr lang="en-GB" sz="1800" dirty="0">
                <a:latin typeface="Garamond" panose="02020404030301010803" pitchFamily="18" charset="0"/>
              </a:rPr>
              <a:t>Started adding more of a cultural mix, representative of our student body </a:t>
            </a:r>
          </a:p>
          <a:p>
            <a:r>
              <a:rPr lang="en-GB" sz="1800" dirty="0">
                <a:latin typeface="Garamond" panose="02020404030301010803" pitchFamily="18" charset="0"/>
              </a:rPr>
              <a:t>Falls under </a:t>
            </a:r>
            <a:r>
              <a:rPr lang="en-GB" sz="1800" i="1" dirty="0">
                <a:latin typeface="Garamond" panose="02020404030301010803" pitchFamily="18" charset="0"/>
              </a:rPr>
              <a:t>connection</a:t>
            </a:r>
            <a:r>
              <a:rPr lang="en-GB" sz="1800" dirty="0">
                <a:latin typeface="Garamond" panose="02020404030301010803" pitchFamily="18" charset="0"/>
              </a:rPr>
              <a:t> &amp; </a:t>
            </a:r>
            <a:r>
              <a:rPr lang="en-GB" sz="1800" i="1" dirty="0">
                <a:latin typeface="Garamond" panose="02020404030301010803" pitchFamily="18" charset="0"/>
              </a:rPr>
              <a:t>inclusion</a:t>
            </a:r>
          </a:p>
          <a:p>
            <a:r>
              <a:rPr lang="en-GB" sz="2000" b="1" dirty="0">
                <a:latin typeface="Garamond" panose="02020404030301010803" pitchFamily="18" charset="0"/>
              </a:rPr>
              <a:t>Now</a:t>
            </a:r>
            <a:r>
              <a:rPr lang="en-GB" sz="2800" dirty="0">
                <a:latin typeface="Garamond" panose="02020404030301010803" pitchFamily="18" charset="0"/>
              </a:rPr>
              <a:t>:</a:t>
            </a:r>
          </a:p>
          <a:p>
            <a:r>
              <a:rPr lang="en-GB" sz="1800" dirty="0">
                <a:latin typeface="Garamond" panose="02020404030301010803" pitchFamily="18" charset="0"/>
              </a:rPr>
              <a:t>Collaboration with SU, Chaplaincy, Wellbeing, ResLife – coffee &amp; cake, displays etc.</a:t>
            </a:r>
          </a:p>
          <a:p>
            <a:r>
              <a:rPr lang="en-GB" sz="1800" dirty="0">
                <a:latin typeface="Garamond" panose="02020404030301010803" pitchFamily="18" charset="0"/>
              </a:rPr>
              <a:t>Focused on our core strength but invited others to use our space – ResLife game night, SU for bring &amp; buy sale.</a:t>
            </a:r>
          </a:p>
          <a:p>
            <a:r>
              <a:rPr lang="en-GB" sz="1800" dirty="0">
                <a:latin typeface="Garamond" panose="02020404030301010803" pitchFamily="18" charset="0"/>
              </a:rPr>
              <a:t>Monthly activity such as craft activities</a:t>
            </a:r>
          </a:p>
          <a:p>
            <a:r>
              <a:rPr lang="en-GB" sz="1800" dirty="0">
                <a:latin typeface="Garamond" panose="02020404030301010803" pitchFamily="18" charset="0"/>
              </a:rPr>
              <a:t>More student led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8146A-D774-C4DF-C42E-8AE8348EA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908" y="1975135"/>
            <a:ext cx="404199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9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C299-CC07-50F0-CE46-A68A0C19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aramond" panose="02020404030301010803" pitchFamily="18" charset="0"/>
              </a:rPr>
              <a:t>Sensory 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34FA5E-729B-9251-38F1-65EE93B14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32463" y="1482662"/>
            <a:ext cx="3092190" cy="41207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3A33D-C07F-2C92-EA91-913F10D0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687" y="1638932"/>
            <a:ext cx="3050355" cy="40650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F76462-5900-EAF5-3CD5-4A04265F9494}"/>
              </a:ext>
            </a:extLst>
          </p:cNvPr>
          <p:cNvSpPr txBox="1"/>
          <p:nvPr/>
        </p:nvSpPr>
        <p:spPr>
          <a:xfrm>
            <a:off x="3341518" y="1600079"/>
            <a:ext cx="29729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aramond" panose="02020404030301010803" pitchFamily="18" charset="0"/>
              </a:rPr>
              <a:t>This was a student led project, with the aim of creating a space that helped students mental health and was suitable for the neurodiverse community.</a:t>
            </a: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It includes sensory toys, alternative and comfortable seating, cushions and blankets, books and resources on mental health, tactile sensory pads and colouring pads and puzzles for relaxing</a:t>
            </a:r>
          </a:p>
          <a:p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9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75C9-0382-F894-2125-4813B2F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New foyer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C0FE5-E8B0-0874-EE86-8D16FF30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4426956" cy="4929188"/>
          </a:xfrm>
        </p:spPr>
        <p:txBody>
          <a:bodyPr/>
          <a:lstStyle/>
          <a:p>
            <a:r>
              <a:rPr lang="en-GB" sz="2800" dirty="0">
                <a:latin typeface="Garamond" panose="02020404030301010803" pitchFamily="18" charset="0"/>
              </a:rPr>
              <a:t>Current:</a:t>
            </a:r>
          </a:p>
          <a:p>
            <a:pPr lvl="1"/>
            <a:r>
              <a:rPr lang="en-GB" sz="2400" dirty="0">
                <a:latin typeface="Garamond" panose="02020404030301010803" pitchFamily="18" charset="0"/>
              </a:rPr>
              <a:t>Picture of Director – not representative of student population</a:t>
            </a:r>
          </a:p>
          <a:p>
            <a:pPr lvl="1"/>
            <a:r>
              <a:rPr lang="en-GB" sz="2400" dirty="0">
                <a:latin typeface="Garamond" panose="02020404030301010803" pitchFamily="18" charset="0"/>
              </a:rPr>
              <a:t>Needs a refresh</a:t>
            </a:r>
          </a:p>
          <a:p>
            <a:r>
              <a:rPr lang="en-GB" sz="2800" dirty="0">
                <a:latin typeface="Garamond" panose="02020404030301010803" pitchFamily="18" charset="0"/>
              </a:rPr>
              <a:t>Falls under </a:t>
            </a:r>
            <a:r>
              <a:rPr lang="en-GB" sz="2800" i="1" dirty="0">
                <a:latin typeface="Garamond" panose="02020404030301010803" pitchFamily="18" charset="0"/>
              </a:rPr>
              <a:t>connection</a:t>
            </a:r>
            <a:r>
              <a:rPr lang="en-GB" sz="2800" dirty="0">
                <a:latin typeface="Garamond" panose="02020404030301010803" pitchFamily="18" charset="0"/>
              </a:rPr>
              <a:t> and </a:t>
            </a:r>
            <a:r>
              <a:rPr lang="en-GB" sz="2800" i="1" dirty="0">
                <a:latin typeface="Garamond" panose="02020404030301010803" pitchFamily="18" charset="0"/>
              </a:rPr>
              <a:t>inclusion</a:t>
            </a:r>
          </a:p>
          <a:p>
            <a:r>
              <a:rPr lang="en-GB" sz="2800" dirty="0">
                <a:latin typeface="Garamond" panose="02020404030301010803" pitchFamily="18" charset="0"/>
              </a:rPr>
              <a:t>Next:</a:t>
            </a:r>
          </a:p>
          <a:p>
            <a:pPr lvl="1"/>
            <a:r>
              <a:rPr lang="en-GB" sz="2400" dirty="0">
                <a:latin typeface="Garamond" panose="02020404030301010803" pitchFamily="18" charset="0"/>
              </a:rPr>
              <a:t>Student Competition</a:t>
            </a:r>
          </a:p>
          <a:p>
            <a:pPr lvl="1"/>
            <a:r>
              <a:rPr lang="en-GB" sz="2400" dirty="0">
                <a:latin typeface="Garamond" panose="02020404030301010803" pitchFamily="18" charset="0"/>
              </a:rPr>
              <a:t>Brighter and more welcoming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120F5-E0DE-9411-A77F-BD4C9E38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156" y="1052513"/>
            <a:ext cx="3802644" cy="50675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5796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FDAC-965E-15BB-D8BC-03AC076A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Library 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F316C-8FBA-96C3-70B2-3D98F74C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4857575" cy="492918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Garamond"/>
                <a:cs typeface="Arial"/>
              </a:rPr>
              <a:t>https://library.blogs.lincoln.ac.uk/</a:t>
            </a:r>
          </a:p>
          <a:p>
            <a:endParaRPr lang="en-GB" sz="1600" dirty="0">
              <a:solidFill>
                <a:srgbClr val="242424"/>
              </a:solidFill>
              <a:latin typeface="Garamond"/>
              <a:cs typeface="Segoe UI"/>
            </a:endParaRPr>
          </a:p>
          <a:p>
            <a:r>
              <a:rPr lang="en-GB" sz="1800" dirty="0">
                <a:solidFill>
                  <a:srgbClr val="242424"/>
                </a:solidFill>
                <a:latin typeface="Garamond"/>
                <a:cs typeface="Segoe UI"/>
              </a:rPr>
              <a:t>We have a University of Lincoln Libraries and Learning Skills Blog</a:t>
            </a:r>
            <a:endParaRPr lang="en-GB" sz="1800" dirty="0">
              <a:latin typeface="Garamond"/>
            </a:endParaRPr>
          </a:p>
          <a:p>
            <a:pPr>
              <a:buFont typeface="Arial"/>
              <a:buChar char="•"/>
            </a:pPr>
            <a:r>
              <a:rPr lang="en-GB" sz="1800" dirty="0">
                <a:solidFill>
                  <a:srgbClr val="242424"/>
                </a:solidFill>
                <a:latin typeface="Garamond"/>
                <a:cs typeface="Segoe UI"/>
              </a:rPr>
              <a:t>The main aim is to raise awareness of all the Equality, Diversity and Inclusion activities that the library and its community are </a:t>
            </a:r>
            <a:r>
              <a:rPr lang="en-GB" sz="1800">
                <a:solidFill>
                  <a:srgbClr val="242424"/>
                </a:solidFill>
                <a:latin typeface="Garamond"/>
                <a:cs typeface="Segoe UI"/>
              </a:rPr>
              <a:t>involved in, </a:t>
            </a:r>
            <a:r>
              <a:rPr lang="en-GB" sz="1800" dirty="0">
                <a:solidFill>
                  <a:srgbClr val="242424"/>
                </a:solidFill>
                <a:latin typeface="Garamond"/>
                <a:cs typeface="Segoe UI"/>
              </a:rPr>
              <a:t>it’s a digital way of creating belonging.</a:t>
            </a:r>
          </a:p>
          <a:p>
            <a:pPr>
              <a:buFont typeface="Arial"/>
              <a:buChar char="•"/>
            </a:pPr>
            <a:r>
              <a:rPr lang="en-GB" sz="1800" dirty="0">
                <a:solidFill>
                  <a:srgbClr val="242424"/>
                </a:solidFill>
                <a:latin typeface="Garamond"/>
                <a:cs typeface="Segoe UI"/>
              </a:rPr>
              <a:t>The other aim is to connect the University of Lincoln community with information related to them locally within the institution and the Library, but also regionally and nationally. </a:t>
            </a:r>
            <a:endParaRPr lang="en-GB" sz="1800" dirty="0">
              <a:latin typeface="Garamond"/>
            </a:endParaRPr>
          </a:p>
          <a:p>
            <a:pPr>
              <a:buFont typeface="Arial"/>
              <a:buChar char="•"/>
            </a:pPr>
            <a:r>
              <a:rPr lang="en-GB" sz="1800" dirty="0">
                <a:solidFill>
                  <a:srgbClr val="242424"/>
                </a:solidFill>
                <a:latin typeface="Garamond"/>
                <a:cs typeface="Segoe UI"/>
              </a:rPr>
              <a:t>Recent posts include work by Claire Arrand, our special collections librarian, our decolonisation group and LGBTQ+ awareness posts.</a:t>
            </a:r>
            <a:endParaRPr lang="en-GB" sz="1800" dirty="0">
              <a:latin typeface="Garamond"/>
            </a:endParaRPr>
          </a:p>
          <a:p>
            <a:pPr marL="0" indent="0">
              <a:buNone/>
            </a:pP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FF24F-E98D-CF11-A57A-845192C7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75" y="2196490"/>
            <a:ext cx="3479838" cy="24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8B5A0BA597B4CAB0F5648C096DFA0" ma:contentTypeVersion="3" ma:contentTypeDescription="Create a new document." ma:contentTypeScope="" ma:versionID="ea8852d7a0d87f4f6e2cfb1f29c4dae3">
  <xsd:schema xmlns:xsd="http://www.w3.org/2001/XMLSchema" xmlns:xs="http://www.w3.org/2001/XMLSchema" xmlns:p="http://schemas.microsoft.com/office/2006/metadata/properties" xmlns:ns2="cceec54e-257b-4865-a4c0-3c3778649a79" xmlns:ns3="adf6364d-a425-4770-92aa-a2f99f7f70a0" targetNamespace="http://schemas.microsoft.com/office/2006/metadata/properties" ma:root="true" ma:fieldsID="409575ee1ff7d4cc0de8df4ca716b6fd" ns2:_="" ns3:_="">
    <xsd:import namespace="cceec54e-257b-4865-a4c0-3c3778649a79"/>
    <xsd:import namespace="adf6364d-a425-4770-92aa-a2f99f7f70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wner" minOccurs="0"/>
                <xsd:element ref="ns3:SPSDescription" minOccurs="0"/>
                <xsd:element ref="ns3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ec54e-257b-4865-a4c0-3c3778649a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6364d-a425-4770-92aa-a2f99f7f70a0" elementFormDefault="qualified">
    <xsd:import namespace="http://schemas.microsoft.com/office/2006/documentManagement/types"/>
    <xsd:import namespace="http://schemas.microsoft.com/office/infopath/2007/PartnerControls"/>
    <xsd:element name="Owner" ma:index="11" nillable="true" ma:displayName="Owner" ma:internalName="Owner">
      <xsd:simpleType>
        <xsd:restriction base="dms:Text"/>
      </xsd:simpleType>
    </xsd:element>
    <xsd:element name="SPSDescription" ma:index="12" nillable="true" ma:displayName="SPSDescription" ma:internalName="SPSDescription">
      <xsd:simpleType>
        <xsd:restriction base="dms:Note">
          <xsd:maxLength value="255"/>
        </xsd:restriction>
      </xsd:simpleType>
    </xsd:element>
    <xsd:element name="Status" ma:index="13" nillable="true" ma:displayName="Status" ma:internalName="Status">
      <xsd:simpleType>
        <xsd:restriction base="dms:Choic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SDescription xmlns="adf6364d-a425-4770-92aa-a2f99f7f70a0" xsi:nil="true"/>
    <Owner xmlns="adf6364d-a425-4770-92aa-a2f99f7f70a0">Marketing</Owner>
    <Status xmlns="adf6364d-a425-4770-92aa-a2f99f7f70a0" xsi:nil="true"/>
    <_dlc_DocId xmlns="cceec54e-257b-4865-a4c0-3c3778649a79">TZYFEWV6ZHHA-2663-13</_dlc_DocId>
    <_dlc_DocIdUrl xmlns="cceec54e-257b-4865-a4c0-3c3778649a79">
      <Url>https://ps.lincoln.ac.uk/services/MARCOMMS/Corporate Branding/_layouts/DocIdRedir.aspx?ID=TZYFEWV6ZHHA-2663-13</Url>
      <Description>TZYFEWV6ZHHA-2663-13</Description>
    </_dlc_DocIdUrl>
  </documentManagement>
</p:properties>
</file>

<file path=customXml/itemProps1.xml><?xml version="1.0" encoding="utf-8"?>
<ds:datastoreItem xmlns:ds="http://schemas.openxmlformats.org/officeDocument/2006/customXml" ds:itemID="{41F3B939-FC1F-4E34-8250-CDB5567E21F1}">
  <ds:schemaRefs>
    <ds:schemaRef ds:uri="adf6364d-a425-4770-92aa-a2f99f7f70a0"/>
    <ds:schemaRef ds:uri="cceec54e-257b-4865-a4c0-3c3778649a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219212-3982-423F-A173-5705325B84F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8276CF-9568-491F-8592-92FCFAFE7BD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6D2E1F6-948A-4CDB-905D-89C62D15FDCD}">
  <ds:schemaRefs>
    <ds:schemaRef ds:uri="adf6364d-a425-4770-92aa-a2f99f7f70a0"/>
    <ds:schemaRef ds:uri="cceec54e-257b-4865-a4c0-3c3778649a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1015</Words>
  <Application>Microsoft Office PowerPoint</Application>
  <PresentationFormat>On-screen Show (4:3)</PresentationFormat>
  <Paragraphs>112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‘Sense of belonging’</vt:lpstr>
      <vt:lpstr>Library ‘Sense of Belonging’</vt:lpstr>
      <vt:lpstr>Family Friendly Study room</vt:lpstr>
      <vt:lpstr>Study together sessions</vt:lpstr>
      <vt:lpstr>Diversifying Events</vt:lpstr>
      <vt:lpstr>Sensory Room</vt:lpstr>
      <vt:lpstr>New foyer design</vt:lpstr>
      <vt:lpstr>Library Blog</vt:lpstr>
      <vt:lpstr>Zines</vt:lpstr>
      <vt:lpstr>Zines Cont.</vt:lpstr>
      <vt:lpstr>Information wall</vt:lpstr>
      <vt:lpstr>Say my name</vt:lpstr>
      <vt:lpstr>Any questions?</vt:lpstr>
    </vt:vector>
  </TitlesOfParts>
  <Company>University of 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Template</dc:title>
  <dc:creator>Drew Cook</dc:creator>
  <cp:lastModifiedBy>Lesley Thompson</cp:lastModifiedBy>
  <cp:revision>39</cp:revision>
  <dcterms:created xsi:type="dcterms:W3CDTF">2012-11-12T10:14:42Z</dcterms:created>
  <dcterms:modified xsi:type="dcterms:W3CDTF">2024-07-02T14:45:01Z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/>
  </property>
  <property fmtid="{D5CDD505-2E9C-101B-9397-08002B2CF9AE}" pid="3" name="SPSDescription">
    <vt:lpwstr/>
  </property>
  <property fmtid="{D5CDD505-2E9C-101B-9397-08002B2CF9AE}" pid="4" name="Status">
    <vt:lpwstr/>
  </property>
  <property fmtid="{D5CDD505-2E9C-101B-9397-08002B2CF9AE}" pid="5" name="Order">
    <vt:r8>800</vt:r8>
  </property>
  <property fmtid="{D5CDD505-2E9C-101B-9397-08002B2CF9AE}" pid="6" name="_dlc_DocIdItemGuid">
    <vt:lpwstr>5148f809-1609-4bc5-82bc-7cbb4804bab8</vt:lpwstr>
  </property>
  <property fmtid="{D5CDD505-2E9C-101B-9397-08002B2CF9AE}" pid="7" name="ContentTypeId">
    <vt:lpwstr>0x0101003138B5A0BA597B4CAB0F5648C096DFA0</vt:lpwstr>
  </property>
</Properties>
</file>