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DM Sans Bold" panose="020B0604020202020204" charset="0"/>
      <p:regular r:id="rId16"/>
    </p:embeddedFont>
    <p:embeddedFont>
      <p:font typeface="Poppins" panose="00000500000000000000" pitchFamily="2" charset="0"/>
      <p:regular r:id="rId17"/>
    </p:embeddedFont>
    <p:embeddedFont>
      <p:font typeface="Poppins Bold" panose="00000800000000000000" charset="0"/>
      <p:regular r:id="rId18"/>
    </p:embeddedFont>
    <p:embeddedFont>
      <p:font typeface="Poppins Medium" panose="00000600000000000000" pitchFamily="2" charset="0"/>
      <p:regular r:id="rId19"/>
    </p:embeddedFont>
    <p:embeddedFont>
      <p:font typeface="Poppins Semi-Bold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114" y="4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6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986" y="-341400"/>
            <a:ext cx="18288000" cy="4669013"/>
            <a:chOff x="0" y="0"/>
            <a:chExt cx="24384000" cy="622535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3786" b="13786"/>
            <a:stretch>
              <a:fillRect/>
            </a:stretch>
          </p:blipFill>
          <p:spPr>
            <a:xfrm>
              <a:off x="0" y="0"/>
              <a:ext cx="24384000" cy="6225351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3022128" y="3511726"/>
            <a:ext cx="12243743" cy="1631774"/>
            <a:chOff x="0" y="0"/>
            <a:chExt cx="3224690" cy="42976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224690" cy="429768"/>
            </a:xfrm>
            <a:custGeom>
              <a:avLst/>
              <a:gdLst/>
              <a:ahLst/>
              <a:cxnLst/>
              <a:rect l="l" t="t" r="r" b="b"/>
              <a:pathLst>
                <a:path w="3224690" h="429768">
                  <a:moveTo>
                    <a:pt x="203200" y="0"/>
                  </a:moveTo>
                  <a:lnTo>
                    <a:pt x="3021490" y="0"/>
                  </a:lnTo>
                  <a:lnTo>
                    <a:pt x="3224690" y="429768"/>
                  </a:lnTo>
                  <a:lnTo>
                    <a:pt x="0" y="42976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27000" y="-38100"/>
              <a:ext cx="2970690" cy="467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5735419" y="8172237"/>
            <a:ext cx="12243743" cy="1631774"/>
            <a:chOff x="0" y="0"/>
            <a:chExt cx="3224690" cy="42976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224690" cy="429768"/>
            </a:xfrm>
            <a:custGeom>
              <a:avLst/>
              <a:gdLst/>
              <a:ahLst/>
              <a:cxnLst/>
              <a:rect l="l" t="t" r="r" b="b"/>
              <a:pathLst>
                <a:path w="3224690" h="429768">
                  <a:moveTo>
                    <a:pt x="203200" y="0"/>
                  </a:moveTo>
                  <a:lnTo>
                    <a:pt x="3021490" y="0"/>
                  </a:lnTo>
                  <a:lnTo>
                    <a:pt x="3224690" y="429768"/>
                  </a:lnTo>
                  <a:lnTo>
                    <a:pt x="0" y="42976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8F8F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27000" y="-38100"/>
              <a:ext cx="2970690" cy="467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9691162" y="8172237"/>
            <a:ext cx="12243743" cy="1631774"/>
            <a:chOff x="0" y="0"/>
            <a:chExt cx="3224690" cy="42976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24690" cy="429768"/>
            </a:xfrm>
            <a:custGeom>
              <a:avLst/>
              <a:gdLst/>
              <a:ahLst/>
              <a:cxnLst/>
              <a:rect l="l" t="t" r="r" b="b"/>
              <a:pathLst>
                <a:path w="3224690" h="429768">
                  <a:moveTo>
                    <a:pt x="203200" y="0"/>
                  </a:moveTo>
                  <a:lnTo>
                    <a:pt x="3021490" y="0"/>
                  </a:lnTo>
                  <a:lnTo>
                    <a:pt x="3224690" y="429768"/>
                  </a:lnTo>
                  <a:lnTo>
                    <a:pt x="0" y="42976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8F8F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27000" y="-38100"/>
              <a:ext cx="2970690" cy="467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31986" y="9831287"/>
            <a:ext cx="18351972" cy="455713"/>
            <a:chOff x="0" y="0"/>
            <a:chExt cx="4833441" cy="12002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833441" cy="120023"/>
            </a:xfrm>
            <a:custGeom>
              <a:avLst/>
              <a:gdLst/>
              <a:ahLst/>
              <a:cxnLst/>
              <a:rect l="l" t="t" r="r" b="b"/>
              <a:pathLst>
                <a:path w="4833441" h="120023">
                  <a:moveTo>
                    <a:pt x="0" y="0"/>
                  </a:moveTo>
                  <a:lnTo>
                    <a:pt x="4833441" y="0"/>
                  </a:lnTo>
                  <a:lnTo>
                    <a:pt x="4833441" y="120023"/>
                  </a:lnTo>
                  <a:lnTo>
                    <a:pt x="0" y="120023"/>
                  </a:lnTo>
                  <a:close/>
                </a:path>
              </a:pathLst>
            </a:custGeom>
            <a:solidFill>
              <a:srgbClr val="8C9B3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4833441" cy="1581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3768193" y="4663949"/>
            <a:ext cx="10751615" cy="825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  <a:spcBef>
                <a:spcPct val="0"/>
              </a:spcBef>
            </a:pPr>
            <a:r>
              <a:rPr lang="en-US" sz="4570" b="1" spc="-45">
                <a:solidFill>
                  <a:srgbClr val="8C9B33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ROEHAMPTON UNIVERSITY LIBRARY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806913" y="6188614"/>
            <a:ext cx="13635218" cy="474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66"/>
              </a:lnSpc>
              <a:spcBef>
                <a:spcPct val="0"/>
              </a:spcBef>
            </a:pPr>
            <a:r>
              <a:rPr lang="en-US" sz="2761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Getting Creative</a:t>
            </a:r>
            <a:r>
              <a:rPr lang="en-US" sz="276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: How to engage with students on a shoestring budget</a:t>
            </a:r>
          </a:p>
        </p:txBody>
      </p:sp>
      <p:sp>
        <p:nvSpPr>
          <p:cNvPr id="18" name="Freeform 18"/>
          <p:cNvSpPr/>
          <p:nvPr/>
        </p:nvSpPr>
        <p:spPr>
          <a:xfrm>
            <a:off x="8323512" y="8633214"/>
            <a:ext cx="1577004" cy="709819"/>
          </a:xfrm>
          <a:custGeom>
            <a:avLst/>
            <a:gdLst/>
            <a:ahLst/>
            <a:cxnLst/>
            <a:rect l="l" t="t" r="r" b="b"/>
            <a:pathLst>
              <a:path w="1577004" h="709819">
                <a:moveTo>
                  <a:pt x="0" y="0"/>
                </a:moveTo>
                <a:lnTo>
                  <a:pt x="1577004" y="0"/>
                </a:lnTo>
                <a:lnTo>
                  <a:pt x="1577004" y="709819"/>
                </a:lnTo>
                <a:lnTo>
                  <a:pt x="0" y="7098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718615" y="-794247"/>
            <a:ext cx="1289555" cy="11790103"/>
            <a:chOff x="0" y="0"/>
            <a:chExt cx="339636" cy="31052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9636" cy="3105212"/>
            </a:xfrm>
            <a:custGeom>
              <a:avLst/>
              <a:gdLst/>
              <a:ahLst/>
              <a:cxnLst/>
              <a:rect l="l" t="t" r="r" b="b"/>
              <a:pathLst>
                <a:path w="339636" h="3105212">
                  <a:moveTo>
                    <a:pt x="0" y="0"/>
                  </a:moveTo>
                  <a:lnTo>
                    <a:pt x="339636" y="0"/>
                  </a:lnTo>
                  <a:lnTo>
                    <a:pt x="339636" y="3105212"/>
                  </a:lnTo>
                  <a:lnTo>
                    <a:pt x="0" y="3105212"/>
                  </a:lnTo>
                  <a:close/>
                </a:path>
              </a:pathLst>
            </a:custGeom>
            <a:solidFill>
              <a:srgbClr val="8C9B3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39636" cy="31433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33499" y="780307"/>
            <a:ext cx="7219511" cy="3120935"/>
            <a:chOff x="0" y="0"/>
            <a:chExt cx="14508439" cy="6271878"/>
          </a:xfrm>
        </p:grpSpPr>
        <p:sp>
          <p:nvSpPr>
            <p:cNvPr id="6" name="Freeform 6"/>
            <p:cNvSpPr/>
            <p:nvPr/>
          </p:nvSpPr>
          <p:spPr>
            <a:xfrm rot="-24000">
              <a:off x="-20595" y="-47979"/>
              <a:ext cx="14549629" cy="6367826"/>
            </a:xfrm>
            <a:custGeom>
              <a:avLst/>
              <a:gdLst/>
              <a:ahLst/>
              <a:cxnLst/>
              <a:rect l="l" t="t" r="r" b="b"/>
              <a:pathLst>
                <a:path w="14549629" h="6367826">
                  <a:moveTo>
                    <a:pt x="13717985" y="92881"/>
                  </a:moveTo>
                  <a:lnTo>
                    <a:pt x="875429" y="3221"/>
                  </a:lnTo>
                  <a:cubicBezTo>
                    <a:pt x="414072" y="0"/>
                    <a:pt x="41544" y="157964"/>
                    <a:pt x="40151" y="357404"/>
                  </a:cubicBezTo>
                  <a:lnTo>
                    <a:pt x="1384" y="5910390"/>
                  </a:lnTo>
                  <a:cubicBezTo>
                    <a:pt x="0" y="6108577"/>
                    <a:pt x="370286" y="6271726"/>
                    <a:pt x="831643" y="6274946"/>
                  </a:cubicBezTo>
                  <a:lnTo>
                    <a:pt x="13677103" y="6364626"/>
                  </a:lnTo>
                  <a:cubicBezTo>
                    <a:pt x="14135558" y="6367827"/>
                    <a:pt x="14509356" y="6209873"/>
                    <a:pt x="14510748" y="6010431"/>
                  </a:cubicBezTo>
                  <a:lnTo>
                    <a:pt x="14549507" y="458700"/>
                  </a:lnTo>
                  <a:cubicBezTo>
                    <a:pt x="14549629" y="259251"/>
                    <a:pt x="14179344" y="96102"/>
                    <a:pt x="13717985" y="92881"/>
                  </a:cubicBezTo>
                  <a:close/>
                </a:path>
              </a:pathLst>
            </a:custGeom>
            <a:blipFill>
              <a:blip r:embed="rId2"/>
              <a:stretch>
                <a:fillRect l="-17" t="-5974" r="-92" b="-150454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Freeform 7"/>
          <p:cNvSpPr/>
          <p:nvPr/>
        </p:nvSpPr>
        <p:spPr>
          <a:xfrm>
            <a:off x="833499" y="4154145"/>
            <a:ext cx="7219511" cy="5439101"/>
          </a:xfrm>
          <a:custGeom>
            <a:avLst/>
            <a:gdLst/>
            <a:ahLst/>
            <a:cxnLst/>
            <a:rect l="l" t="t" r="r" b="b"/>
            <a:pathLst>
              <a:path w="7219511" h="5439101">
                <a:moveTo>
                  <a:pt x="0" y="0"/>
                </a:moveTo>
                <a:lnTo>
                  <a:pt x="7219511" y="0"/>
                </a:lnTo>
                <a:lnTo>
                  <a:pt x="7219511" y="5439101"/>
                </a:lnTo>
                <a:lnTo>
                  <a:pt x="0" y="54391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0550" b="-4337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8458861" y="780307"/>
            <a:ext cx="4465681" cy="8690189"/>
          </a:xfrm>
          <a:custGeom>
            <a:avLst/>
            <a:gdLst/>
            <a:ahLst/>
            <a:cxnLst/>
            <a:rect l="l" t="t" r="r" b="b"/>
            <a:pathLst>
              <a:path w="4465681" h="8690189">
                <a:moveTo>
                  <a:pt x="0" y="0"/>
                </a:moveTo>
                <a:lnTo>
                  <a:pt x="4465681" y="0"/>
                </a:lnTo>
                <a:lnTo>
                  <a:pt x="4465681" y="8690189"/>
                </a:lnTo>
                <a:lnTo>
                  <a:pt x="0" y="86901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654" b="-565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3181535" y="780307"/>
            <a:ext cx="4280088" cy="7017208"/>
          </a:xfrm>
          <a:custGeom>
            <a:avLst/>
            <a:gdLst/>
            <a:ahLst/>
            <a:cxnLst/>
            <a:rect l="l" t="t" r="r" b="b"/>
            <a:pathLst>
              <a:path w="4280088" h="7017208">
                <a:moveTo>
                  <a:pt x="0" y="0"/>
                </a:moveTo>
                <a:lnTo>
                  <a:pt x="4280087" y="0"/>
                </a:lnTo>
                <a:lnTo>
                  <a:pt x="4280087" y="7017208"/>
                </a:lnTo>
                <a:lnTo>
                  <a:pt x="0" y="70172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8910" r="-16208" b="-988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8400278" y="3417372"/>
            <a:ext cx="8718189" cy="483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702726" y="0"/>
            <a:ext cx="6585274" cy="9525718"/>
            <a:chOff x="0" y="0"/>
            <a:chExt cx="1734393" cy="25088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34393" cy="2508831"/>
            </a:xfrm>
            <a:custGeom>
              <a:avLst/>
              <a:gdLst/>
              <a:ahLst/>
              <a:cxnLst/>
              <a:rect l="l" t="t" r="r" b="b"/>
              <a:pathLst>
                <a:path w="1734393" h="2508831">
                  <a:moveTo>
                    <a:pt x="0" y="0"/>
                  </a:moveTo>
                  <a:lnTo>
                    <a:pt x="1734393" y="0"/>
                  </a:lnTo>
                  <a:lnTo>
                    <a:pt x="1734393" y="2508831"/>
                  </a:lnTo>
                  <a:lnTo>
                    <a:pt x="0" y="2508831"/>
                  </a:lnTo>
                  <a:close/>
                </a:path>
              </a:pathLst>
            </a:custGeom>
            <a:solidFill>
              <a:srgbClr val="8C9B3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734393" cy="25469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05309" y="9970511"/>
            <a:ext cx="7443412" cy="514787"/>
            <a:chOff x="0" y="0"/>
            <a:chExt cx="1960405" cy="1355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60405" cy="135582"/>
            </a:xfrm>
            <a:custGeom>
              <a:avLst/>
              <a:gdLst/>
              <a:ahLst/>
              <a:cxnLst/>
              <a:rect l="l" t="t" r="r" b="b"/>
              <a:pathLst>
                <a:path w="1960405" h="135582">
                  <a:moveTo>
                    <a:pt x="0" y="0"/>
                  </a:moveTo>
                  <a:lnTo>
                    <a:pt x="1960405" y="0"/>
                  </a:lnTo>
                  <a:lnTo>
                    <a:pt x="1960405" y="135582"/>
                  </a:lnTo>
                  <a:lnTo>
                    <a:pt x="0" y="135582"/>
                  </a:lnTo>
                  <a:close/>
                </a:path>
              </a:pathLst>
            </a:custGeom>
            <a:solidFill>
              <a:srgbClr val="C8D59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960405" cy="1736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921924" y="0"/>
            <a:ext cx="4132202" cy="4715118"/>
            <a:chOff x="0" y="0"/>
            <a:chExt cx="5509602" cy="6286824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/>
            <a:srcRect t="7190" b="7190"/>
            <a:stretch>
              <a:fillRect/>
            </a:stretch>
          </p:blipFill>
          <p:spPr>
            <a:xfrm>
              <a:off x="0" y="0"/>
              <a:ext cx="5509602" cy="6286824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12609817" y="2493140"/>
            <a:ext cx="4590923" cy="5300719"/>
            <a:chOff x="0" y="0"/>
            <a:chExt cx="6121231" cy="7067626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/>
            <a:srcRect t="6702" b="6702"/>
            <a:stretch>
              <a:fillRect/>
            </a:stretch>
          </p:blipFill>
          <p:spPr>
            <a:xfrm>
              <a:off x="0" y="0"/>
              <a:ext cx="6121231" cy="7067626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14155798" y="5571882"/>
            <a:ext cx="4132202" cy="4715118"/>
            <a:chOff x="0" y="0"/>
            <a:chExt cx="5509602" cy="6286824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/>
            <a:srcRect t="7190" b="7190"/>
            <a:stretch>
              <a:fillRect/>
            </a:stretch>
          </p:blipFill>
          <p:spPr>
            <a:xfrm>
              <a:off x="0" y="0"/>
              <a:ext cx="5509602" cy="6286824"/>
            </a:xfrm>
            <a:prstGeom prst="rect">
              <a:avLst/>
            </a:prstGeom>
          </p:spPr>
        </p:pic>
      </p:grpSp>
      <p:sp>
        <p:nvSpPr>
          <p:cNvPr id="14" name="TextBox 14"/>
          <p:cNvSpPr txBox="1"/>
          <p:nvPr/>
        </p:nvSpPr>
        <p:spPr>
          <a:xfrm>
            <a:off x="902318" y="1211938"/>
            <a:ext cx="10215305" cy="685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50"/>
              </a:lnSpc>
            </a:pPr>
            <a:r>
              <a:rPr lang="en-US" sz="4500" b="1" spc="-44">
                <a:solidFill>
                  <a:srgbClr val="8C9B33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FOCUS GROUP LESSONS 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2416940"/>
            <a:ext cx="8718189" cy="1912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</a:pPr>
            <a:r>
              <a:rPr lang="en-US" sz="2700" spc="-2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Mixed bag due to low response </a:t>
            </a:r>
          </a:p>
          <a:p>
            <a:pPr algn="just">
              <a:lnSpc>
                <a:spcPts val="3779"/>
              </a:lnSpc>
            </a:pPr>
            <a:r>
              <a:rPr lang="en-US" sz="2700" spc="-2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Engaged students ... engaged</a:t>
            </a:r>
          </a:p>
          <a:p>
            <a:pPr algn="just">
              <a:lnSpc>
                <a:spcPts val="3779"/>
              </a:lnSpc>
            </a:pPr>
            <a:r>
              <a:rPr lang="en-US" sz="2700" spc="-2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Time consuming logistics</a:t>
            </a:r>
          </a:p>
          <a:p>
            <a:pPr algn="just">
              <a:lnSpc>
                <a:spcPts val="3779"/>
              </a:lnSpc>
            </a:pPr>
            <a:r>
              <a:rPr lang="en-US" sz="2700" spc="-2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Incentives needed!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5067300"/>
            <a:ext cx="10088923" cy="1436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</a:pPr>
            <a:r>
              <a:rPr lang="en-US" sz="2700" spc="-2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Good exercise</a:t>
            </a:r>
          </a:p>
          <a:p>
            <a:pPr algn="just">
              <a:lnSpc>
                <a:spcPts val="3779"/>
              </a:lnSpc>
            </a:pPr>
            <a:r>
              <a:rPr lang="en-US" sz="2700" spc="-2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14 pages of relevant Library comments </a:t>
            </a:r>
          </a:p>
          <a:p>
            <a:pPr algn="just">
              <a:lnSpc>
                <a:spcPts val="3779"/>
              </a:lnSpc>
            </a:pPr>
            <a:r>
              <a:rPr lang="en-US" sz="2700" spc="-2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Topped up the overall picture shaped by previous events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7275700"/>
            <a:ext cx="8718189" cy="960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</a:pPr>
            <a:r>
              <a:rPr lang="en-US" sz="2700" spc="-2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Great to have an opportunity to talk about Library life with students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17" y="3781003"/>
            <a:ext cx="7940192" cy="429384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921924" y="0"/>
            <a:ext cx="7366076" cy="8633964"/>
            <a:chOff x="0" y="0"/>
            <a:chExt cx="1940036" cy="22739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40036" cy="2273966"/>
            </a:xfrm>
            <a:custGeom>
              <a:avLst/>
              <a:gdLst/>
              <a:ahLst/>
              <a:cxnLst/>
              <a:rect l="l" t="t" r="r" b="b"/>
              <a:pathLst>
                <a:path w="1940036" h="2273966">
                  <a:moveTo>
                    <a:pt x="0" y="0"/>
                  </a:moveTo>
                  <a:lnTo>
                    <a:pt x="1940036" y="0"/>
                  </a:lnTo>
                  <a:lnTo>
                    <a:pt x="1940036" y="2273966"/>
                  </a:lnTo>
                  <a:lnTo>
                    <a:pt x="0" y="2273966"/>
                  </a:lnTo>
                  <a:close/>
                </a:path>
              </a:pathLst>
            </a:custGeom>
            <a:solidFill>
              <a:srgbClr val="8C9B3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940036" cy="23120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921924" y="5168642"/>
            <a:ext cx="7366076" cy="3465322"/>
            <a:chOff x="0" y="0"/>
            <a:chExt cx="1940036" cy="91267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40036" cy="912677"/>
            </a:xfrm>
            <a:custGeom>
              <a:avLst/>
              <a:gdLst/>
              <a:ahLst/>
              <a:cxnLst/>
              <a:rect l="l" t="t" r="r" b="b"/>
              <a:pathLst>
                <a:path w="1940036" h="912677">
                  <a:moveTo>
                    <a:pt x="0" y="0"/>
                  </a:moveTo>
                  <a:lnTo>
                    <a:pt x="1940036" y="0"/>
                  </a:lnTo>
                  <a:lnTo>
                    <a:pt x="1940036" y="912677"/>
                  </a:lnTo>
                  <a:lnTo>
                    <a:pt x="0" y="912677"/>
                  </a:lnTo>
                  <a:close/>
                </a:path>
              </a:pathLst>
            </a:custGeom>
            <a:solidFill>
              <a:srgbClr val="C8D59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940036" cy="9507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704379" y="1133082"/>
            <a:ext cx="5801166" cy="8803665"/>
            <a:chOff x="0" y="0"/>
            <a:chExt cx="7734888" cy="11738220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3"/>
            <a:srcRect l="12428" t="8071" r="6803"/>
            <a:stretch>
              <a:fillRect/>
            </a:stretch>
          </p:blipFill>
          <p:spPr>
            <a:xfrm>
              <a:off x="0" y="0"/>
              <a:ext cx="7734888" cy="11738220"/>
            </a:xfrm>
            <a:prstGeom prst="rect">
              <a:avLst/>
            </a:prstGeom>
          </p:spPr>
        </p:pic>
      </p:grpSp>
      <p:sp>
        <p:nvSpPr>
          <p:cNvPr id="11" name="TextBox 11"/>
          <p:cNvSpPr txBox="1"/>
          <p:nvPr/>
        </p:nvSpPr>
        <p:spPr>
          <a:xfrm>
            <a:off x="1165340" y="1171524"/>
            <a:ext cx="8115300" cy="685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50"/>
              </a:lnSpc>
            </a:pPr>
            <a:r>
              <a:rPr lang="en-US" sz="4500" b="1" spc="-44">
                <a:solidFill>
                  <a:srgbClr val="8C9B33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A sample of findings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65340" y="2175768"/>
            <a:ext cx="7530770" cy="457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Solving the study space mystery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65340" y="3341114"/>
            <a:ext cx="8899007" cy="457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422 votes - equal split. Additional 90 comments: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65340" y="7990191"/>
            <a:ext cx="10200355" cy="1829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40"/>
              </a:lnSpc>
            </a:pPr>
            <a:r>
              <a:rPr lang="en-US" sz="26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What we did after...</a:t>
            </a:r>
          </a:p>
          <a:p>
            <a:pPr marL="561341" lvl="1" indent="-280670" algn="just">
              <a:lnSpc>
                <a:spcPts val="3640"/>
              </a:lnSpc>
              <a:buFont typeface="Arial"/>
              <a:buChar char="•"/>
            </a:pPr>
            <a:r>
              <a:rPr lang="en-US" sz="26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Increased soft seating </a:t>
            </a:r>
          </a:p>
          <a:p>
            <a:pPr marL="561341" lvl="1" indent="-280670" algn="just">
              <a:lnSpc>
                <a:spcPts val="3640"/>
              </a:lnSpc>
              <a:buFont typeface="Arial"/>
              <a:buChar char="•"/>
            </a:pPr>
            <a:r>
              <a:rPr lang="en-US" sz="26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Rearranged existing furniture to create more group study</a:t>
            </a:r>
          </a:p>
          <a:p>
            <a:pPr marL="561341" lvl="1" indent="-280670" algn="just">
              <a:lnSpc>
                <a:spcPts val="3640"/>
              </a:lnSpc>
              <a:buFont typeface="Arial"/>
              <a:buChar char="•"/>
            </a:pPr>
            <a:r>
              <a:rPr lang="en-US" sz="26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Changed noise zones - we split the library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65340" y="2759454"/>
            <a:ext cx="7530770" cy="457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Do we have enough study spaces?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318665" cy="1017962"/>
            <a:chOff x="0" y="0"/>
            <a:chExt cx="789674" cy="609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89674" cy="609600"/>
            </a:xfrm>
            <a:custGeom>
              <a:avLst/>
              <a:gdLst/>
              <a:ahLst/>
              <a:cxnLst/>
              <a:rect l="l" t="t" r="r" b="b"/>
              <a:pathLst>
                <a:path w="789674" h="609600">
                  <a:moveTo>
                    <a:pt x="203200" y="0"/>
                  </a:moveTo>
                  <a:lnTo>
                    <a:pt x="789674" y="0"/>
                  </a:lnTo>
                  <a:lnTo>
                    <a:pt x="586474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C8D59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586474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22244" y="3529191"/>
            <a:ext cx="4629719" cy="1835353"/>
            <a:chOff x="0" y="0"/>
            <a:chExt cx="1537730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37730" cy="609600"/>
            </a:xfrm>
            <a:custGeom>
              <a:avLst/>
              <a:gdLst/>
              <a:ahLst/>
              <a:cxnLst/>
              <a:rect l="l" t="t" r="r" b="b"/>
              <a:pathLst>
                <a:path w="1537730" h="609600">
                  <a:moveTo>
                    <a:pt x="203200" y="0"/>
                  </a:moveTo>
                  <a:lnTo>
                    <a:pt x="1537730" y="0"/>
                  </a:lnTo>
                  <a:lnTo>
                    <a:pt x="133453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C9B3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133453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829140" y="3529191"/>
            <a:ext cx="4629719" cy="1835353"/>
            <a:chOff x="0" y="0"/>
            <a:chExt cx="1537730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37730" cy="609600"/>
            </a:xfrm>
            <a:custGeom>
              <a:avLst/>
              <a:gdLst/>
              <a:ahLst/>
              <a:cxnLst/>
              <a:rect l="l" t="t" r="r" b="b"/>
              <a:pathLst>
                <a:path w="1537730" h="609600">
                  <a:moveTo>
                    <a:pt x="203200" y="0"/>
                  </a:moveTo>
                  <a:lnTo>
                    <a:pt x="1537730" y="0"/>
                  </a:lnTo>
                  <a:lnTo>
                    <a:pt x="133453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C9B3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133453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>
            <a:off x="5746071" y="4417724"/>
            <a:ext cx="1388961" cy="58288"/>
          </a:xfrm>
          <a:prstGeom prst="line">
            <a:avLst/>
          </a:prstGeom>
          <a:ln w="57150" cap="rnd">
            <a:solidFill>
              <a:srgbClr val="C8D59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/>
          <p:nvPr/>
        </p:nvGrpSpPr>
        <p:grpSpPr>
          <a:xfrm>
            <a:off x="12236037" y="3529191"/>
            <a:ext cx="4629719" cy="1835353"/>
            <a:chOff x="0" y="0"/>
            <a:chExt cx="1537730" cy="6096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37730" cy="609600"/>
            </a:xfrm>
            <a:custGeom>
              <a:avLst/>
              <a:gdLst/>
              <a:ahLst/>
              <a:cxnLst/>
              <a:rect l="l" t="t" r="r" b="b"/>
              <a:pathLst>
                <a:path w="1537730" h="609600">
                  <a:moveTo>
                    <a:pt x="203200" y="0"/>
                  </a:moveTo>
                  <a:lnTo>
                    <a:pt x="1537730" y="0"/>
                  </a:lnTo>
                  <a:lnTo>
                    <a:pt x="133453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C9B3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01600" y="-38100"/>
              <a:ext cx="133453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AutoShape 15"/>
          <p:cNvSpPr/>
          <p:nvPr/>
        </p:nvSpPr>
        <p:spPr>
          <a:xfrm>
            <a:off x="11152967" y="4417724"/>
            <a:ext cx="1388961" cy="58288"/>
          </a:xfrm>
          <a:prstGeom prst="line">
            <a:avLst/>
          </a:prstGeom>
          <a:ln w="57150" cap="rnd">
            <a:solidFill>
              <a:srgbClr val="C8D59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6" name="Group 16"/>
          <p:cNvGrpSpPr/>
          <p:nvPr/>
        </p:nvGrpSpPr>
        <p:grpSpPr>
          <a:xfrm>
            <a:off x="12236037" y="6141721"/>
            <a:ext cx="4629719" cy="1835353"/>
            <a:chOff x="0" y="0"/>
            <a:chExt cx="1537730" cy="6096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537730" cy="609600"/>
            </a:xfrm>
            <a:custGeom>
              <a:avLst/>
              <a:gdLst/>
              <a:ahLst/>
              <a:cxnLst/>
              <a:rect l="l" t="t" r="r" b="b"/>
              <a:pathLst>
                <a:path w="1537730" h="609600">
                  <a:moveTo>
                    <a:pt x="203200" y="0"/>
                  </a:moveTo>
                  <a:lnTo>
                    <a:pt x="1537730" y="0"/>
                  </a:lnTo>
                  <a:lnTo>
                    <a:pt x="133453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C9B3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01600" y="-38100"/>
              <a:ext cx="133453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AutoShape 19"/>
          <p:cNvSpPr/>
          <p:nvPr/>
        </p:nvSpPr>
        <p:spPr>
          <a:xfrm>
            <a:off x="14162308" y="5723989"/>
            <a:ext cx="777177" cy="58288"/>
          </a:xfrm>
          <a:prstGeom prst="line">
            <a:avLst/>
          </a:prstGeom>
          <a:ln w="57150" cap="rnd">
            <a:solidFill>
              <a:srgbClr val="C8D59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20" name="Group 20"/>
          <p:cNvGrpSpPr/>
          <p:nvPr/>
        </p:nvGrpSpPr>
        <p:grpSpPr>
          <a:xfrm>
            <a:off x="6829140" y="6141721"/>
            <a:ext cx="4629719" cy="1835353"/>
            <a:chOff x="0" y="0"/>
            <a:chExt cx="1537730" cy="6096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537730" cy="609600"/>
            </a:xfrm>
            <a:custGeom>
              <a:avLst/>
              <a:gdLst/>
              <a:ahLst/>
              <a:cxnLst/>
              <a:rect l="l" t="t" r="r" b="b"/>
              <a:pathLst>
                <a:path w="1537730" h="609600">
                  <a:moveTo>
                    <a:pt x="203200" y="0"/>
                  </a:moveTo>
                  <a:lnTo>
                    <a:pt x="1537730" y="0"/>
                  </a:lnTo>
                  <a:lnTo>
                    <a:pt x="133453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C9B3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01600" y="-38100"/>
              <a:ext cx="133453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AutoShape 23"/>
          <p:cNvSpPr/>
          <p:nvPr/>
        </p:nvSpPr>
        <p:spPr>
          <a:xfrm>
            <a:off x="11152967" y="7030254"/>
            <a:ext cx="1388961" cy="58288"/>
          </a:xfrm>
          <a:prstGeom prst="line">
            <a:avLst/>
          </a:prstGeom>
          <a:ln w="57150" cap="rnd">
            <a:solidFill>
              <a:srgbClr val="C8D59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24" name="Group 24"/>
          <p:cNvGrpSpPr/>
          <p:nvPr/>
        </p:nvGrpSpPr>
        <p:grpSpPr>
          <a:xfrm>
            <a:off x="1422244" y="6141721"/>
            <a:ext cx="4629719" cy="1835353"/>
            <a:chOff x="0" y="0"/>
            <a:chExt cx="1537730" cy="6096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537730" cy="609600"/>
            </a:xfrm>
            <a:custGeom>
              <a:avLst/>
              <a:gdLst/>
              <a:ahLst/>
              <a:cxnLst/>
              <a:rect l="l" t="t" r="r" b="b"/>
              <a:pathLst>
                <a:path w="1537730" h="609600">
                  <a:moveTo>
                    <a:pt x="203200" y="0"/>
                  </a:moveTo>
                  <a:lnTo>
                    <a:pt x="1537730" y="0"/>
                  </a:lnTo>
                  <a:lnTo>
                    <a:pt x="133453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C9B3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01600" y="-38100"/>
              <a:ext cx="133453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AutoShape 27"/>
          <p:cNvSpPr/>
          <p:nvPr/>
        </p:nvSpPr>
        <p:spPr>
          <a:xfrm>
            <a:off x="5746071" y="7030254"/>
            <a:ext cx="1388961" cy="58288"/>
          </a:xfrm>
          <a:prstGeom prst="line">
            <a:avLst/>
          </a:prstGeom>
          <a:ln w="57150" cap="rnd">
            <a:solidFill>
              <a:srgbClr val="C8D59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28" name="Group 28"/>
          <p:cNvGrpSpPr/>
          <p:nvPr/>
        </p:nvGrpSpPr>
        <p:grpSpPr>
          <a:xfrm>
            <a:off x="-31986" y="9831287"/>
            <a:ext cx="18351972" cy="455713"/>
            <a:chOff x="0" y="0"/>
            <a:chExt cx="4833441" cy="120023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4833441" cy="120023"/>
            </a:xfrm>
            <a:custGeom>
              <a:avLst/>
              <a:gdLst/>
              <a:ahLst/>
              <a:cxnLst/>
              <a:rect l="l" t="t" r="r" b="b"/>
              <a:pathLst>
                <a:path w="4833441" h="120023">
                  <a:moveTo>
                    <a:pt x="0" y="0"/>
                  </a:moveTo>
                  <a:lnTo>
                    <a:pt x="4833441" y="0"/>
                  </a:lnTo>
                  <a:lnTo>
                    <a:pt x="4833441" y="120023"/>
                  </a:lnTo>
                  <a:lnTo>
                    <a:pt x="0" y="120023"/>
                  </a:lnTo>
                  <a:close/>
                </a:path>
              </a:pathLst>
            </a:custGeom>
            <a:solidFill>
              <a:srgbClr val="8C9B3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4833441" cy="1581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1919784" y="1194781"/>
            <a:ext cx="5434323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50"/>
              </a:lnSpc>
            </a:pPr>
            <a:r>
              <a:rPr lang="en-US" sz="4500" b="1" spc="-44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Did it work?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074968" y="3967318"/>
            <a:ext cx="3454476" cy="941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2"/>
              </a:lnSpc>
              <a:spcBef>
                <a:spcPct val="0"/>
              </a:spcBef>
            </a:pPr>
            <a:r>
              <a:rPr lang="en-US" sz="265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Staff and Time are valuable resources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943389" y="3967318"/>
            <a:ext cx="3454476" cy="941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2"/>
              </a:lnSpc>
            </a:pPr>
            <a:r>
              <a:rPr lang="en-US" sz="265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Change location</a:t>
            </a:r>
          </a:p>
          <a:p>
            <a:pPr algn="ctr">
              <a:lnSpc>
                <a:spcPts val="3712"/>
              </a:lnSpc>
              <a:spcBef>
                <a:spcPct val="0"/>
              </a:spcBef>
            </a:pPr>
            <a:r>
              <a:rPr lang="en-US" sz="265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Listen to the details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416762" y="3967318"/>
            <a:ext cx="3454476" cy="475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2"/>
              </a:lnSpc>
              <a:spcBef>
                <a:spcPct val="0"/>
              </a:spcBef>
            </a:pPr>
            <a:r>
              <a:rPr lang="en-US" sz="265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Draw attention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074968" y="6550569"/>
            <a:ext cx="3454476" cy="941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2"/>
              </a:lnSpc>
              <a:spcBef>
                <a:spcPct val="0"/>
              </a:spcBef>
            </a:pPr>
            <a:r>
              <a:rPr lang="en-US" sz="265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Build big picture from small events   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357908" y="4433625"/>
            <a:ext cx="3454476" cy="475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2"/>
              </a:lnSpc>
              <a:spcBef>
                <a:spcPct val="0"/>
              </a:spcBef>
            </a:pPr>
            <a:r>
              <a:rPr lang="en-US" sz="265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Keep it snappy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2943389" y="6550569"/>
            <a:ext cx="3454476" cy="941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2"/>
              </a:lnSpc>
              <a:spcBef>
                <a:spcPct val="0"/>
              </a:spcBef>
            </a:pPr>
            <a:r>
              <a:rPr lang="en-US" sz="265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Library was more ‘visible’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7354108" y="6550569"/>
            <a:ext cx="3454476" cy="941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2"/>
              </a:lnSpc>
              <a:spcBef>
                <a:spcPct val="0"/>
              </a:spcBef>
            </a:pPr>
            <a:r>
              <a:rPr lang="en-US" sz="265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Good exercise to stop, talk, rethink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5374260" y="1194781"/>
            <a:ext cx="5434323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50"/>
              </a:lnSpc>
            </a:pPr>
            <a:r>
              <a:rPr lang="en-US" sz="4500" b="1" spc="-44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Yes.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4669013"/>
            <a:chOff x="0" y="0"/>
            <a:chExt cx="24384000" cy="622535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5" t="46778" r="53" b="17028"/>
            <a:stretch>
              <a:fillRect/>
            </a:stretch>
          </p:blipFill>
          <p:spPr>
            <a:xfrm>
              <a:off x="0" y="0"/>
              <a:ext cx="24384000" cy="6225351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3022128" y="3511726"/>
            <a:ext cx="12243743" cy="1631774"/>
            <a:chOff x="0" y="0"/>
            <a:chExt cx="3224690" cy="42976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224690" cy="429768"/>
            </a:xfrm>
            <a:custGeom>
              <a:avLst/>
              <a:gdLst/>
              <a:ahLst/>
              <a:cxnLst/>
              <a:rect l="l" t="t" r="r" b="b"/>
              <a:pathLst>
                <a:path w="3224690" h="429768">
                  <a:moveTo>
                    <a:pt x="203200" y="0"/>
                  </a:moveTo>
                  <a:lnTo>
                    <a:pt x="3021490" y="0"/>
                  </a:lnTo>
                  <a:lnTo>
                    <a:pt x="3224690" y="429768"/>
                  </a:lnTo>
                  <a:lnTo>
                    <a:pt x="0" y="42976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27000" y="-38100"/>
              <a:ext cx="2970690" cy="467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1986" y="9831287"/>
            <a:ext cx="18351972" cy="455713"/>
            <a:chOff x="0" y="0"/>
            <a:chExt cx="4833441" cy="12002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33441" cy="120023"/>
            </a:xfrm>
            <a:custGeom>
              <a:avLst/>
              <a:gdLst/>
              <a:ahLst/>
              <a:cxnLst/>
              <a:rect l="l" t="t" r="r" b="b"/>
              <a:pathLst>
                <a:path w="4833441" h="120023">
                  <a:moveTo>
                    <a:pt x="0" y="0"/>
                  </a:moveTo>
                  <a:lnTo>
                    <a:pt x="4833441" y="0"/>
                  </a:lnTo>
                  <a:lnTo>
                    <a:pt x="4833441" y="120023"/>
                  </a:lnTo>
                  <a:lnTo>
                    <a:pt x="0" y="120023"/>
                  </a:lnTo>
                  <a:close/>
                </a:path>
              </a:pathLst>
            </a:custGeom>
            <a:solidFill>
              <a:srgbClr val="8C9B3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833441" cy="1581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5568647" y="6616908"/>
            <a:ext cx="772455" cy="772455"/>
          </a:xfrm>
          <a:custGeom>
            <a:avLst/>
            <a:gdLst/>
            <a:ahLst/>
            <a:cxnLst/>
            <a:rect l="l" t="t" r="r" b="b"/>
            <a:pathLst>
              <a:path w="772455" h="772455">
                <a:moveTo>
                  <a:pt x="0" y="0"/>
                </a:moveTo>
                <a:lnTo>
                  <a:pt x="772455" y="0"/>
                </a:lnTo>
                <a:lnTo>
                  <a:pt x="772455" y="772455"/>
                </a:lnTo>
                <a:lnTo>
                  <a:pt x="0" y="7724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7791975" y="8307058"/>
            <a:ext cx="1752471" cy="788798"/>
          </a:xfrm>
          <a:custGeom>
            <a:avLst/>
            <a:gdLst/>
            <a:ahLst/>
            <a:cxnLst/>
            <a:rect l="l" t="t" r="r" b="b"/>
            <a:pathLst>
              <a:path w="1752471" h="788798">
                <a:moveTo>
                  <a:pt x="0" y="0"/>
                </a:moveTo>
                <a:lnTo>
                  <a:pt x="1752470" y="0"/>
                </a:lnTo>
                <a:lnTo>
                  <a:pt x="1752470" y="788797"/>
                </a:lnTo>
                <a:lnTo>
                  <a:pt x="0" y="7887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3964322" y="4079963"/>
            <a:ext cx="10359357" cy="161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 b="1" spc="-89">
                <a:solidFill>
                  <a:srgbClr val="8C9B33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THANK YOU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457724" y="6685807"/>
            <a:ext cx="7259142" cy="548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94"/>
              </a:lnSpc>
              <a:spcBef>
                <a:spcPct val="0"/>
              </a:spcBef>
            </a:pPr>
            <a:r>
              <a:rPr lang="en-US" sz="306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Elena.kosmala@roehampton.ac.uk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986" y="9831287"/>
            <a:ext cx="18351972" cy="455713"/>
            <a:chOff x="0" y="0"/>
            <a:chExt cx="4833441" cy="1200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33441" cy="120023"/>
            </a:xfrm>
            <a:custGeom>
              <a:avLst/>
              <a:gdLst/>
              <a:ahLst/>
              <a:cxnLst/>
              <a:rect l="l" t="t" r="r" b="b"/>
              <a:pathLst>
                <a:path w="4833441" h="120023">
                  <a:moveTo>
                    <a:pt x="0" y="0"/>
                  </a:moveTo>
                  <a:lnTo>
                    <a:pt x="4833441" y="0"/>
                  </a:lnTo>
                  <a:lnTo>
                    <a:pt x="4833441" y="120023"/>
                  </a:lnTo>
                  <a:lnTo>
                    <a:pt x="0" y="120023"/>
                  </a:lnTo>
                  <a:close/>
                </a:path>
              </a:pathLst>
            </a:custGeom>
            <a:solidFill>
              <a:srgbClr val="8C9B3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33441" cy="1581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1986" y="0"/>
            <a:ext cx="18351972" cy="455713"/>
            <a:chOff x="0" y="0"/>
            <a:chExt cx="4833441" cy="12002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33441" cy="120023"/>
            </a:xfrm>
            <a:custGeom>
              <a:avLst/>
              <a:gdLst/>
              <a:ahLst/>
              <a:cxnLst/>
              <a:rect l="l" t="t" r="r" b="b"/>
              <a:pathLst>
                <a:path w="4833441" h="120023">
                  <a:moveTo>
                    <a:pt x="0" y="0"/>
                  </a:moveTo>
                  <a:lnTo>
                    <a:pt x="4833441" y="0"/>
                  </a:lnTo>
                  <a:lnTo>
                    <a:pt x="4833441" y="120023"/>
                  </a:lnTo>
                  <a:lnTo>
                    <a:pt x="0" y="120023"/>
                  </a:lnTo>
                  <a:close/>
                </a:path>
              </a:pathLst>
            </a:custGeom>
            <a:solidFill>
              <a:srgbClr val="8C9B3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33441" cy="1581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662396" y="1329955"/>
            <a:ext cx="19136264" cy="1021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3000" b="1" spc="-30">
                <a:solidFill>
                  <a:srgbClr val="8C9B33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UNDERSTANDING </a:t>
            </a:r>
          </a:p>
          <a:p>
            <a:pPr algn="l">
              <a:lnSpc>
                <a:spcPts val="4504"/>
              </a:lnSpc>
            </a:pPr>
            <a:r>
              <a:rPr lang="en-US" sz="4289" b="1" spc="-42">
                <a:solidFill>
                  <a:srgbClr val="8C9B33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STUDENT LIBRARY EXPERIENCE AND REQUIREMENTS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079041" y="3938163"/>
            <a:ext cx="5075823" cy="613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30"/>
              </a:lnSpc>
            </a:pPr>
            <a:r>
              <a:rPr lang="en-US" sz="4027" b="1" spc="-4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Overall Experience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991418" y="3938163"/>
            <a:ext cx="5415732" cy="613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30"/>
              </a:lnSpc>
            </a:pPr>
            <a:r>
              <a:rPr lang="en-US" sz="4027" b="1" spc="-4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Library Access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079041" y="5931504"/>
            <a:ext cx="5661493" cy="613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30"/>
              </a:lnSpc>
            </a:pPr>
            <a:r>
              <a:rPr lang="en-US" sz="4027" b="1" spc="-4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Spaces and Services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991418" y="5830940"/>
            <a:ext cx="5634186" cy="613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30"/>
              </a:lnSpc>
            </a:pPr>
            <a:r>
              <a:rPr lang="en-US" sz="4027" b="1" spc="-4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Support 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662396" y="3705823"/>
            <a:ext cx="1330033" cy="810720"/>
            <a:chOff x="0" y="0"/>
            <a:chExt cx="1773378" cy="1080960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373945" cy="926537"/>
              <a:chOff x="0" y="0"/>
              <a:chExt cx="903964" cy="6096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903964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903964" h="609600">
                    <a:moveTo>
                      <a:pt x="203200" y="0"/>
                    </a:moveTo>
                    <a:lnTo>
                      <a:pt x="903964" y="0"/>
                    </a:lnTo>
                    <a:lnTo>
                      <a:pt x="700764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C8D59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101600" y="-28575"/>
                <a:ext cx="700764" cy="638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33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221282" y="154423"/>
              <a:ext cx="1552095" cy="926537"/>
              <a:chOff x="0" y="0"/>
              <a:chExt cx="1021176" cy="6096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021176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021176" h="609600">
                    <a:moveTo>
                      <a:pt x="203200" y="0"/>
                    </a:moveTo>
                    <a:lnTo>
                      <a:pt x="1021176" y="0"/>
                    </a:lnTo>
                    <a:lnTo>
                      <a:pt x="817976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8C9B3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01600" y="-28575"/>
                <a:ext cx="817976" cy="638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33"/>
                  </a:lnSpc>
                </a:pPr>
                <a:endParaRPr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495054" y="284245"/>
              <a:ext cx="981734" cy="743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59"/>
                </a:lnSpc>
              </a:pPr>
              <a:r>
                <a:rPr lang="en-US" sz="4065" b="1" spc="-40">
                  <a:solidFill>
                    <a:srgbClr val="FFFFFF"/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1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569647" y="3740500"/>
            <a:ext cx="1330033" cy="810720"/>
            <a:chOff x="0" y="0"/>
            <a:chExt cx="1773378" cy="1080960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373945" cy="926537"/>
              <a:chOff x="0" y="0"/>
              <a:chExt cx="903964" cy="6096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903964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903964" h="609600">
                    <a:moveTo>
                      <a:pt x="203200" y="0"/>
                    </a:moveTo>
                    <a:lnTo>
                      <a:pt x="903964" y="0"/>
                    </a:lnTo>
                    <a:lnTo>
                      <a:pt x="700764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C8D59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101600" y="-28575"/>
                <a:ext cx="700764" cy="638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33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221282" y="154423"/>
              <a:ext cx="1552095" cy="926537"/>
              <a:chOff x="0" y="0"/>
              <a:chExt cx="1021176" cy="6096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021176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021176" h="609600">
                    <a:moveTo>
                      <a:pt x="203200" y="0"/>
                    </a:moveTo>
                    <a:lnTo>
                      <a:pt x="1021176" y="0"/>
                    </a:lnTo>
                    <a:lnTo>
                      <a:pt x="817976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8C9B3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101600" y="-28575"/>
                <a:ext cx="817976" cy="638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33"/>
                  </a:lnSpc>
                </a:pPr>
                <a:endParaRPr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495054" y="284245"/>
              <a:ext cx="981734" cy="7431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59"/>
                </a:lnSpc>
              </a:pPr>
              <a:r>
                <a:rPr lang="en-US" sz="4065" b="1" spc="-40">
                  <a:solidFill>
                    <a:srgbClr val="FFFFFF"/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3</a:t>
              </a: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977689" y="6500569"/>
            <a:ext cx="736300" cy="538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9"/>
              </a:lnSpc>
            </a:pPr>
            <a:r>
              <a:rPr lang="en-US" sz="4065" b="1" spc="-40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3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1662396" y="5732109"/>
            <a:ext cx="1330033" cy="810720"/>
            <a:chOff x="0" y="0"/>
            <a:chExt cx="1773378" cy="1080960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0"/>
              <a:ext cx="1373945" cy="926537"/>
              <a:chOff x="0" y="0"/>
              <a:chExt cx="903964" cy="6096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903964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903964" h="609600">
                    <a:moveTo>
                      <a:pt x="203200" y="0"/>
                    </a:moveTo>
                    <a:lnTo>
                      <a:pt x="903964" y="0"/>
                    </a:lnTo>
                    <a:lnTo>
                      <a:pt x="700764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C8D59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101600" y="-28575"/>
                <a:ext cx="700764" cy="638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33"/>
                  </a:lnSpc>
                </a:pPr>
                <a:endParaRPr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221282" y="154423"/>
              <a:ext cx="1552095" cy="926537"/>
              <a:chOff x="0" y="0"/>
              <a:chExt cx="1021176" cy="6096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1021176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021176" h="609600">
                    <a:moveTo>
                      <a:pt x="203200" y="0"/>
                    </a:moveTo>
                    <a:lnTo>
                      <a:pt x="1021176" y="0"/>
                    </a:lnTo>
                    <a:lnTo>
                      <a:pt x="817976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8C9B3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101600" y="-28575"/>
                <a:ext cx="817976" cy="638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33"/>
                  </a:lnSpc>
                </a:pPr>
                <a:endParaRPr/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495054" y="284245"/>
              <a:ext cx="981734" cy="743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59"/>
                </a:lnSpc>
              </a:pPr>
              <a:r>
                <a:rPr lang="en-US" sz="4065" b="1" spc="-40">
                  <a:solidFill>
                    <a:srgbClr val="FFFFFF"/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2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9458900" y="5733841"/>
            <a:ext cx="1330033" cy="810720"/>
            <a:chOff x="0" y="0"/>
            <a:chExt cx="1773378" cy="1080960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0"/>
              <a:ext cx="1373945" cy="926537"/>
              <a:chOff x="0" y="0"/>
              <a:chExt cx="903964" cy="6096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903964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903964" h="609600">
                    <a:moveTo>
                      <a:pt x="203200" y="0"/>
                    </a:moveTo>
                    <a:lnTo>
                      <a:pt x="903964" y="0"/>
                    </a:lnTo>
                    <a:lnTo>
                      <a:pt x="700764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C8D59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101600" y="-28575"/>
                <a:ext cx="700764" cy="638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33"/>
                  </a:lnSpc>
                </a:pPr>
                <a:endParaRPr/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221282" y="154423"/>
              <a:ext cx="1552095" cy="926537"/>
              <a:chOff x="0" y="0"/>
              <a:chExt cx="1021176" cy="609600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1021176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021176" h="609600">
                    <a:moveTo>
                      <a:pt x="203200" y="0"/>
                    </a:moveTo>
                    <a:lnTo>
                      <a:pt x="1021176" y="0"/>
                    </a:lnTo>
                    <a:lnTo>
                      <a:pt x="817976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8C9B3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" name="TextBox 44"/>
              <p:cNvSpPr txBox="1"/>
              <p:nvPr/>
            </p:nvSpPr>
            <p:spPr>
              <a:xfrm>
                <a:off x="101600" y="-28575"/>
                <a:ext cx="817976" cy="638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33"/>
                  </a:lnSpc>
                </a:pPr>
                <a:endParaRPr/>
              </a:p>
            </p:txBody>
          </p:sp>
        </p:grpSp>
        <p:sp>
          <p:nvSpPr>
            <p:cNvPr id="45" name="TextBox 45"/>
            <p:cNvSpPr txBox="1"/>
            <p:nvPr/>
          </p:nvSpPr>
          <p:spPr>
            <a:xfrm>
              <a:off x="495054" y="284245"/>
              <a:ext cx="981734" cy="7432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59"/>
                </a:lnSpc>
              </a:pPr>
              <a:r>
                <a:rPr lang="en-US" sz="4065" b="1" spc="-40">
                  <a:solidFill>
                    <a:srgbClr val="FFFFFF"/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4</a:t>
              </a:r>
            </a:p>
          </p:txBody>
        </p:sp>
      </p:grpSp>
      <p:sp>
        <p:nvSpPr>
          <p:cNvPr id="46" name="AutoShape 46"/>
          <p:cNvSpPr/>
          <p:nvPr/>
        </p:nvSpPr>
        <p:spPr>
          <a:xfrm>
            <a:off x="5139911" y="2902437"/>
            <a:ext cx="6492240" cy="0"/>
          </a:xfrm>
          <a:prstGeom prst="line">
            <a:avLst/>
          </a:prstGeom>
          <a:ln w="38100" cap="flat">
            <a:solidFill>
              <a:srgbClr val="8C9B3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7" name="TextBox 47"/>
          <p:cNvSpPr txBox="1"/>
          <p:nvPr/>
        </p:nvSpPr>
        <p:spPr>
          <a:xfrm>
            <a:off x="1662396" y="8032539"/>
            <a:ext cx="14183034" cy="348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548"/>
              </a:lnSpc>
              <a:spcBef>
                <a:spcPct val="0"/>
              </a:spcBef>
            </a:pPr>
            <a:r>
              <a:rPr lang="en-US" sz="2600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Engage with a diverse range of student groups and involve Student Union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345839"/>
            <a:ext cx="10838368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50"/>
              </a:lnSpc>
            </a:pPr>
            <a:r>
              <a:rPr lang="en-US" sz="4500" b="1" spc="-44">
                <a:solidFill>
                  <a:srgbClr val="8C9B33"/>
                </a:solidFill>
                <a:latin typeface="Poppins Bold"/>
                <a:ea typeface="Poppins Bold"/>
                <a:cs typeface="Poppins Bold"/>
                <a:sym typeface="Poppins Bold"/>
              </a:rPr>
              <a:t>CHALLENGES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6998445" y="-495913"/>
            <a:ext cx="1289555" cy="6304968"/>
            <a:chOff x="0" y="0"/>
            <a:chExt cx="339636" cy="16605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9636" cy="1660568"/>
            </a:xfrm>
            <a:custGeom>
              <a:avLst/>
              <a:gdLst/>
              <a:ahLst/>
              <a:cxnLst/>
              <a:rect l="l" t="t" r="r" b="b"/>
              <a:pathLst>
                <a:path w="339636" h="1660568">
                  <a:moveTo>
                    <a:pt x="0" y="0"/>
                  </a:moveTo>
                  <a:lnTo>
                    <a:pt x="339636" y="0"/>
                  </a:lnTo>
                  <a:lnTo>
                    <a:pt x="339636" y="1660568"/>
                  </a:lnTo>
                  <a:lnTo>
                    <a:pt x="0" y="1660568"/>
                  </a:lnTo>
                  <a:close/>
                </a:path>
              </a:pathLst>
            </a:custGeom>
            <a:solidFill>
              <a:srgbClr val="8C9B3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39636" cy="16986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05309" y="9970511"/>
            <a:ext cx="7443412" cy="514787"/>
            <a:chOff x="0" y="0"/>
            <a:chExt cx="1960405" cy="1355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60405" cy="135582"/>
            </a:xfrm>
            <a:custGeom>
              <a:avLst/>
              <a:gdLst/>
              <a:ahLst/>
              <a:cxnLst/>
              <a:rect l="l" t="t" r="r" b="b"/>
              <a:pathLst>
                <a:path w="1960405" h="135582">
                  <a:moveTo>
                    <a:pt x="0" y="0"/>
                  </a:moveTo>
                  <a:lnTo>
                    <a:pt x="1960405" y="0"/>
                  </a:lnTo>
                  <a:lnTo>
                    <a:pt x="1960405" y="135582"/>
                  </a:lnTo>
                  <a:lnTo>
                    <a:pt x="0" y="135582"/>
                  </a:lnTo>
                  <a:close/>
                </a:path>
              </a:pathLst>
            </a:custGeom>
            <a:solidFill>
              <a:srgbClr val="C8D59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960405" cy="1736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802891" y="0"/>
            <a:ext cx="6840331" cy="10287000"/>
            <a:chOff x="0" y="0"/>
            <a:chExt cx="9120442" cy="13716000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/>
            <a:srcRect l="16966" t="742" r="16322" b="12274"/>
            <a:stretch>
              <a:fillRect/>
            </a:stretch>
          </p:blipFill>
          <p:spPr>
            <a:xfrm>
              <a:off x="0" y="0"/>
              <a:ext cx="9120442" cy="13716000"/>
            </a:xfrm>
            <a:prstGeom prst="rect">
              <a:avLst/>
            </a:prstGeom>
          </p:spPr>
        </p:pic>
      </p:grpSp>
      <p:sp>
        <p:nvSpPr>
          <p:cNvPr id="11" name="TextBox 11"/>
          <p:cNvSpPr txBox="1"/>
          <p:nvPr/>
        </p:nvSpPr>
        <p:spPr>
          <a:xfrm>
            <a:off x="1028700" y="2291176"/>
            <a:ext cx="8718189" cy="1912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</a:pPr>
            <a:r>
              <a:rPr lang="en-US" sz="2700" spc="-2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Low response on previous events </a:t>
            </a:r>
          </a:p>
          <a:p>
            <a:pPr algn="just">
              <a:lnSpc>
                <a:spcPts val="3779"/>
              </a:lnSpc>
            </a:pPr>
            <a:r>
              <a:rPr lang="en-US" sz="2700" spc="-2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Hard to reach busy or disengaged students</a:t>
            </a:r>
          </a:p>
          <a:p>
            <a:pPr algn="just">
              <a:lnSpc>
                <a:spcPts val="3779"/>
              </a:lnSpc>
            </a:pPr>
            <a:r>
              <a:rPr lang="en-US" sz="2700" spc="-2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Lack of incentives </a:t>
            </a:r>
          </a:p>
          <a:p>
            <a:pPr algn="just">
              <a:lnSpc>
                <a:spcPts val="3779"/>
              </a:lnSpc>
            </a:pPr>
            <a:endParaRPr lang="en-US" sz="2700" spc="-27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24991" y="5143500"/>
            <a:ext cx="10838368" cy="685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50"/>
              </a:lnSpc>
            </a:pPr>
            <a:r>
              <a:rPr lang="en-US" sz="4500" b="1" spc="-44">
                <a:solidFill>
                  <a:srgbClr val="8C9B33"/>
                </a:solidFill>
                <a:latin typeface="Poppins Bold"/>
                <a:ea typeface="Poppins Bold"/>
                <a:cs typeface="Poppins Bold"/>
                <a:sym typeface="Poppins Bold"/>
              </a:rPr>
              <a:t>RESOURCES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5948145"/>
            <a:ext cx="8718189" cy="1912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</a:pPr>
            <a:r>
              <a:rPr lang="en-US" sz="2700" spc="-2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Time</a:t>
            </a:r>
          </a:p>
          <a:p>
            <a:pPr algn="just">
              <a:lnSpc>
                <a:spcPts val="3779"/>
              </a:lnSpc>
            </a:pPr>
            <a:r>
              <a:rPr lang="en-US" sz="2700" spc="-2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Some freebies</a:t>
            </a:r>
          </a:p>
          <a:p>
            <a:pPr algn="just">
              <a:lnSpc>
                <a:spcPts val="3779"/>
              </a:lnSpc>
            </a:pPr>
            <a:r>
              <a:rPr lang="en-US" sz="2700" spc="-2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Staffing</a:t>
            </a:r>
          </a:p>
          <a:p>
            <a:pPr algn="just">
              <a:lnSpc>
                <a:spcPts val="3779"/>
              </a:lnSpc>
            </a:pPr>
            <a:r>
              <a:rPr lang="en-US" sz="2700" spc="-2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Creativity and a printer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02682" y="1093997"/>
            <a:ext cx="1895377" cy="1278172"/>
            <a:chOff x="0" y="0"/>
            <a:chExt cx="903964" cy="609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03964" cy="609600"/>
            </a:xfrm>
            <a:custGeom>
              <a:avLst/>
              <a:gdLst/>
              <a:ahLst/>
              <a:cxnLst/>
              <a:rect l="l" t="t" r="r" b="b"/>
              <a:pathLst>
                <a:path w="903964" h="609600">
                  <a:moveTo>
                    <a:pt x="203200" y="0"/>
                  </a:moveTo>
                  <a:lnTo>
                    <a:pt x="903964" y="0"/>
                  </a:lnTo>
                  <a:lnTo>
                    <a:pt x="700764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C8D59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28575"/>
              <a:ext cx="700764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07944" y="1307026"/>
            <a:ext cx="9350145" cy="1278172"/>
            <a:chOff x="0" y="0"/>
            <a:chExt cx="4459377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59377" cy="609600"/>
            </a:xfrm>
            <a:custGeom>
              <a:avLst/>
              <a:gdLst/>
              <a:ahLst/>
              <a:cxnLst/>
              <a:rect l="l" t="t" r="r" b="b"/>
              <a:pathLst>
                <a:path w="4459377" h="609600">
                  <a:moveTo>
                    <a:pt x="203200" y="0"/>
                  </a:moveTo>
                  <a:lnTo>
                    <a:pt x="4459377" y="0"/>
                  </a:lnTo>
                  <a:lnTo>
                    <a:pt x="4256177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C9B3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28575"/>
              <a:ext cx="4256177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6"/>
                </a:lnSpc>
              </a:pPr>
              <a:endParaRPr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1722441" y="1733083"/>
            <a:ext cx="5758570" cy="6951745"/>
            <a:chOff x="0" y="0"/>
            <a:chExt cx="6350000" cy="7665720"/>
          </a:xfrm>
        </p:grpSpPr>
        <p:sp>
          <p:nvSpPr>
            <p:cNvPr id="9" name="Freeform 9"/>
            <p:cNvSpPr/>
            <p:nvPr/>
          </p:nvSpPr>
          <p:spPr>
            <a:xfrm>
              <a:off x="-309880" y="-309880"/>
              <a:ext cx="6969760" cy="7975600"/>
            </a:xfrm>
            <a:custGeom>
              <a:avLst/>
              <a:gdLst/>
              <a:ahLst/>
              <a:cxnLst/>
              <a:rect l="l" t="t" r="r" b="b"/>
              <a:pathLst>
                <a:path w="6969760" h="7975600">
                  <a:moveTo>
                    <a:pt x="1239520" y="1239520"/>
                  </a:moveTo>
                  <a:cubicBezTo>
                    <a:pt x="0" y="2479040"/>
                    <a:pt x="0" y="4489450"/>
                    <a:pt x="1239520" y="5730240"/>
                  </a:cubicBezTo>
                  <a:lnTo>
                    <a:pt x="3484880" y="7975600"/>
                  </a:lnTo>
                  <a:lnTo>
                    <a:pt x="5730240" y="5730240"/>
                  </a:lnTo>
                  <a:cubicBezTo>
                    <a:pt x="6969760" y="4490720"/>
                    <a:pt x="6969760" y="2480310"/>
                    <a:pt x="5730240" y="1239520"/>
                  </a:cubicBezTo>
                  <a:cubicBezTo>
                    <a:pt x="4489450" y="0"/>
                    <a:pt x="2480310" y="0"/>
                    <a:pt x="1239520" y="1239520"/>
                  </a:cubicBezTo>
                  <a:close/>
                </a:path>
              </a:pathLst>
            </a:custGeom>
            <a:solidFill>
              <a:srgbClr val="C8D59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246063" y="380308"/>
              <a:ext cx="5895974" cy="5627483"/>
            </a:xfrm>
            <a:custGeom>
              <a:avLst/>
              <a:gdLst/>
              <a:ahLst/>
              <a:cxnLst/>
              <a:rect l="l" t="t" r="r" b="b"/>
              <a:pathLst>
                <a:path w="5895974" h="5627483">
                  <a:moveTo>
                    <a:pt x="2947987" y="4502"/>
                  </a:moveTo>
                  <a:cubicBezTo>
                    <a:pt x="1941349" y="0"/>
                    <a:pt x="1009246" y="534451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2"/>
                    <a:pt x="1941349" y="5627483"/>
                    <a:pt x="2947987" y="5622982"/>
                  </a:cubicBezTo>
                  <a:cubicBezTo>
                    <a:pt x="3954625" y="5627483"/>
                    <a:pt x="4886728" y="5093032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1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2"/>
              <a:stretch>
                <a:fillRect l="-9129" t="-19691" r="223" b="-26166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950370" y="1732122"/>
            <a:ext cx="8994026" cy="640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4800" b="1" spc="-48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ENGAGING STUDENTS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23139" y="8996028"/>
            <a:ext cx="8895510" cy="457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Meaningful to students, so worth their time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23139" y="3151767"/>
            <a:ext cx="4675072" cy="1314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80"/>
              </a:lnSpc>
            </a:pPr>
            <a:r>
              <a:rPr lang="en-US" sz="4527" b="1" spc="-45">
                <a:solidFill>
                  <a:srgbClr val="8C9B33"/>
                </a:solidFill>
                <a:latin typeface="Poppins Bold"/>
                <a:ea typeface="Poppins Bold"/>
                <a:cs typeface="Poppins Bold"/>
                <a:sym typeface="Poppins Bold"/>
              </a:rPr>
              <a:t>FUN / DIFFERENT </a:t>
            </a:r>
          </a:p>
          <a:p>
            <a:pPr algn="l">
              <a:lnSpc>
                <a:spcPts val="4980"/>
              </a:lnSpc>
            </a:pPr>
            <a:endParaRPr lang="en-US" sz="4527" b="1" spc="-45">
              <a:solidFill>
                <a:srgbClr val="8C9B33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323139" y="3973203"/>
            <a:ext cx="6059671" cy="457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39"/>
              </a:lnSpc>
              <a:spcBef>
                <a:spcPct val="0"/>
              </a:spcBef>
            </a:pPr>
            <a:r>
              <a:rPr lang="en-US" sz="25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Colourful</a:t>
            </a:r>
            <a:r>
              <a:rPr lang="en-US" sz="25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themed, interactive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23139" y="8332984"/>
            <a:ext cx="4675072" cy="686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80"/>
              </a:lnSpc>
            </a:pPr>
            <a:r>
              <a:rPr lang="en-US" sz="4527" b="1" spc="-45">
                <a:solidFill>
                  <a:srgbClr val="8C9B33"/>
                </a:solidFill>
                <a:latin typeface="Poppins Bold"/>
                <a:ea typeface="Poppins Bold"/>
                <a:cs typeface="Poppins Bold"/>
                <a:sym typeface="Poppins Bold"/>
              </a:rPr>
              <a:t>WORTHWHILE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23139" y="4928205"/>
            <a:ext cx="5639644" cy="686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80"/>
              </a:lnSpc>
            </a:pPr>
            <a:r>
              <a:rPr lang="en-US" sz="4527" b="1" spc="-45">
                <a:solidFill>
                  <a:srgbClr val="8C9B33"/>
                </a:solidFill>
                <a:latin typeface="Poppins Bold"/>
                <a:ea typeface="Poppins Bold"/>
                <a:cs typeface="Poppins Bold"/>
                <a:sym typeface="Poppins Bold"/>
              </a:rPr>
              <a:t>QUICK RESPONSE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23139" y="5778533"/>
            <a:ext cx="6059671" cy="457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Ballot boxes, stickers, post-its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23139" y="6693601"/>
            <a:ext cx="4675072" cy="686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80"/>
              </a:lnSpc>
            </a:pPr>
            <a:r>
              <a:rPr lang="en-US" sz="4527" b="1" spc="-45">
                <a:solidFill>
                  <a:srgbClr val="8C9B33"/>
                </a:solidFill>
                <a:latin typeface="Poppins Bold"/>
                <a:ea typeface="Poppins Bold"/>
                <a:cs typeface="Poppins Bold"/>
                <a:sym typeface="Poppins Bold"/>
              </a:rPr>
              <a:t>FREEBIES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23139" y="7313141"/>
            <a:ext cx="8895510" cy="457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Tea and coffee, some freebies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7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345839"/>
            <a:ext cx="10838368" cy="685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50"/>
              </a:lnSpc>
            </a:pPr>
            <a:r>
              <a:rPr lang="en-US" sz="4500" b="1" spc="-44">
                <a:solidFill>
                  <a:srgbClr val="8C9B33"/>
                </a:solidFill>
                <a:latin typeface="Poppins Bold"/>
                <a:ea typeface="Poppins Bold"/>
                <a:cs typeface="Poppins Bold"/>
                <a:sym typeface="Poppins Bold"/>
              </a:rPr>
              <a:t>TIMELINE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205309" y="9970511"/>
            <a:ext cx="7443412" cy="514787"/>
            <a:chOff x="0" y="0"/>
            <a:chExt cx="1960405" cy="1355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60405" cy="135582"/>
            </a:xfrm>
            <a:custGeom>
              <a:avLst/>
              <a:gdLst/>
              <a:ahLst/>
              <a:cxnLst/>
              <a:rect l="l" t="t" r="r" b="b"/>
              <a:pathLst>
                <a:path w="1960405" h="135582">
                  <a:moveTo>
                    <a:pt x="0" y="0"/>
                  </a:moveTo>
                  <a:lnTo>
                    <a:pt x="1960405" y="0"/>
                  </a:lnTo>
                  <a:lnTo>
                    <a:pt x="1960405" y="135582"/>
                  </a:lnTo>
                  <a:lnTo>
                    <a:pt x="0" y="135582"/>
                  </a:lnTo>
                  <a:close/>
                </a:path>
              </a:pathLst>
            </a:custGeom>
            <a:solidFill>
              <a:srgbClr val="C8D59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960405" cy="1736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 flipV="1">
            <a:off x="3482179" y="5135689"/>
            <a:ext cx="1333500" cy="1065659"/>
          </a:xfrm>
          <a:prstGeom prst="line">
            <a:avLst/>
          </a:prstGeom>
          <a:ln w="38100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7" name="AutoShape 7"/>
          <p:cNvSpPr/>
          <p:nvPr/>
        </p:nvSpPr>
        <p:spPr>
          <a:xfrm flipV="1">
            <a:off x="8298246" y="5085757"/>
            <a:ext cx="1864462" cy="1130346"/>
          </a:xfrm>
          <a:prstGeom prst="line">
            <a:avLst/>
          </a:prstGeom>
          <a:ln w="38100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8" name="AutoShape 8"/>
          <p:cNvSpPr/>
          <p:nvPr/>
        </p:nvSpPr>
        <p:spPr>
          <a:xfrm flipV="1">
            <a:off x="14382324" y="5135689"/>
            <a:ext cx="1331513" cy="1091935"/>
          </a:xfrm>
          <a:prstGeom prst="line">
            <a:avLst/>
          </a:prstGeom>
          <a:ln w="38100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9" name="AutoShape 9"/>
          <p:cNvSpPr/>
          <p:nvPr/>
        </p:nvSpPr>
        <p:spPr>
          <a:xfrm flipH="1" flipV="1">
            <a:off x="6240086" y="5135689"/>
            <a:ext cx="1333500" cy="882068"/>
          </a:xfrm>
          <a:prstGeom prst="line">
            <a:avLst/>
          </a:prstGeom>
          <a:ln w="38100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0" name="AutoShape 10"/>
          <p:cNvSpPr/>
          <p:nvPr/>
        </p:nvSpPr>
        <p:spPr>
          <a:xfrm flipH="1" flipV="1">
            <a:off x="11587115" y="5085757"/>
            <a:ext cx="1333500" cy="1048852"/>
          </a:xfrm>
          <a:prstGeom prst="line">
            <a:avLst/>
          </a:prstGeom>
          <a:ln w="38100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1" name="Group 11"/>
          <p:cNvGrpSpPr/>
          <p:nvPr/>
        </p:nvGrpSpPr>
        <p:grpSpPr>
          <a:xfrm>
            <a:off x="2057771" y="5489144"/>
            <a:ext cx="1424407" cy="1424407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8D59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3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815679" y="4423485"/>
            <a:ext cx="1424407" cy="1424407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6D7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3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162708" y="4373554"/>
            <a:ext cx="1424407" cy="1424407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27C9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3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744081" y="7130415"/>
            <a:ext cx="4559150" cy="483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779"/>
              </a:lnSpc>
              <a:spcBef>
                <a:spcPct val="0"/>
              </a:spcBef>
            </a:pPr>
            <a:r>
              <a:rPr lang="en-US" sz="2700" u="none" strike="noStrike" spc="-2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Whitelands Pop-up 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987215" y="5886620"/>
            <a:ext cx="1489636" cy="534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5"/>
              </a:lnSpc>
            </a:pPr>
            <a:r>
              <a:rPr lang="en-US" sz="2928" b="1" spc="354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JAN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17798" y="7642860"/>
            <a:ext cx="3520886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19"/>
              </a:lnSpc>
            </a:pPr>
            <a:r>
              <a:rPr lang="en-US" sz="1599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General Library Info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815679" y="4821046"/>
            <a:ext cx="1424407" cy="524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2799" b="1" spc="338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FEB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150931" y="4756141"/>
            <a:ext cx="1424407" cy="524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2799" b="1" spc="338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MAR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453921" y="2985997"/>
            <a:ext cx="3200653" cy="483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779"/>
              </a:lnSpc>
              <a:spcBef>
                <a:spcPct val="0"/>
              </a:spcBef>
            </a:pPr>
            <a:r>
              <a:rPr lang="en-US" sz="2700" u="none" strike="noStrike" spc="-2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Love Your Library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453921" y="3516580"/>
            <a:ext cx="3520886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19"/>
              </a:lnSpc>
            </a:pPr>
            <a:r>
              <a:rPr lang="en-US" sz="1599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Focus on what works and what we can improve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934851" y="7101333"/>
            <a:ext cx="4726791" cy="483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779"/>
              </a:lnSpc>
              <a:spcBef>
                <a:spcPct val="0"/>
              </a:spcBef>
            </a:pPr>
            <a:r>
              <a:rPr lang="en-US" sz="2700" u="none" strike="noStrike" spc="-2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Meeting with Student Union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571832" y="3084328"/>
            <a:ext cx="3386084" cy="483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779"/>
              </a:lnSpc>
              <a:spcBef>
                <a:spcPct val="0"/>
              </a:spcBef>
            </a:pPr>
            <a:r>
              <a:rPr lang="en-US" sz="2700" u="none" strike="noStrike" spc="-2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Whitelands Pop-Up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571832" y="3635450"/>
            <a:ext cx="3520886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19"/>
              </a:lnSpc>
            </a:pPr>
            <a:r>
              <a:rPr lang="en-US" sz="1599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Focus on Study spaces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261980" y="7126129"/>
            <a:ext cx="5318002" cy="483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779"/>
              </a:lnSpc>
              <a:spcBef>
                <a:spcPct val="0"/>
              </a:spcBef>
            </a:pPr>
            <a:r>
              <a:rPr lang="en-US" sz="2700" spc="-2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If I ruled the Library ...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712033" y="7600474"/>
            <a:ext cx="3422301" cy="238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6"/>
              </a:lnSpc>
            </a:pPr>
            <a:r>
              <a:rPr lang="en-US" sz="155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Focus on Study Spaces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4569271" y="3029533"/>
            <a:ext cx="2781604" cy="483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779"/>
              </a:lnSpc>
              <a:spcBef>
                <a:spcPct val="0"/>
              </a:spcBef>
            </a:pPr>
            <a:r>
              <a:rPr lang="en-US" sz="2700" u="none" strike="noStrike" spc="-2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Focus Groups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4569271" y="3516580"/>
            <a:ext cx="3520886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19"/>
              </a:lnSpc>
            </a:pPr>
            <a:r>
              <a:rPr lang="en-US" sz="1599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Focus group dates, in person and online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7415581" y="5572151"/>
            <a:ext cx="1424407" cy="1424407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6D7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3"/>
                </a:lnSpc>
              </a:pPr>
              <a:endParaRPr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7489251" y="5969712"/>
            <a:ext cx="1424407" cy="524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2799" b="1" spc="338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FEB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12957916" y="5515420"/>
            <a:ext cx="1424407" cy="1424407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27C9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3"/>
                </a:lnSpc>
              </a:pPr>
              <a:endParaRPr/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12920615" y="5819966"/>
            <a:ext cx="1424407" cy="524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2799" b="1" spc="338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MAR</a:t>
            </a:r>
          </a:p>
        </p:txBody>
      </p:sp>
      <p:grpSp>
        <p:nvGrpSpPr>
          <p:cNvPr id="42" name="Group 42"/>
          <p:cNvGrpSpPr/>
          <p:nvPr/>
        </p:nvGrpSpPr>
        <p:grpSpPr>
          <a:xfrm>
            <a:off x="15713836" y="4440293"/>
            <a:ext cx="1424407" cy="1424407"/>
            <a:chOff x="0" y="0"/>
            <a:chExt cx="812800" cy="8128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27C9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3"/>
                </a:lnSpc>
              </a:pPr>
              <a:endParaRPr/>
            </a:p>
          </p:txBody>
        </p:sp>
      </p:grpSp>
      <p:sp>
        <p:nvSpPr>
          <p:cNvPr id="45" name="TextBox 45"/>
          <p:cNvSpPr txBox="1"/>
          <p:nvPr/>
        </p:nvSpPr>
        <p:spPr>
          <a:xfrm>
            <a:off x="15713836" y="4821046"/>
            <a:ext cx="1424407" cy="524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2799" b="1" spc="338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MAR</a:t>
            </a:r>
          </a:p>
        </p:txBody>
      </p:sp>
      <p:grpSp>
        <p:nvGrpSpPr>
          <p:cNvPr id="46" name="Group 46"/>
          <p:cNvGrpSpPr/>
          <p:nvPr/>
        </p:nvGrpSpPr>
        <p:grpSpPr>
          <a:xfrm>
            <a:off x="-355938" y="3664662"/>
            <a:ext cx="2200038" cy="2200038"/>
            <a:chOff x="0" y="0"/>
            <a:chExt cx="812800" cy="8128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9B3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3"/>
                </a:lnSpc>
              </a:pPr>
              <a:endParaRPr/>
            </a:p>
          </p:txBody>
        </p:sp>
      </p:grpSp>
      <p:sp>
        <p:nvSpPr>
          <p:cNvPr id="49" name="TextBox 49"/>
          <p:cNvSpPr txBox="1"/>
          <p:nvPr/>
        </p:nvSpPr>
        <p:spPr>
          <a:xfrm>
            <a:off x="-733" y="4126903"/>
            <a:ext cx="1637061" cy="100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8"/>
              </a:lnSpc>
            </a:pPr>
            <a:r>
              <a:rPr lang="en-US" sz="2605" b="1" spc="315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DEC</a:t>
            </a:r>
          </a:p>
          <a:p>
            <a:pPr algn="ctr">
              <a:lnSpc>
                <a:spcPts val="4168"/>
              </a:lnSpc>
            </a:pPr>
            <a:r>
              <a:rPr lang="en-US" sz="2605" b="1" spc="315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SURVEY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693478" y="8772525"/>
            <a:ext cx="4006184" cy="551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93053" lvl="1" indent="-196526" algn="l">
              <a:lnSpc>
                <a:spcPts val="2184"/>
              </a:lnSpc>
              <a:buFont typeface="Arial"/>
              <a:buChar char="•"/>
            </a:pPr>
            <a:r>
              <a:rPr lang="en-US" sz="182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Social Media polls</a:t>
            </a:r>
          </a:p>
          <a:p>
            <a:pPr marL="393053" lvl="1" indent="-196526" algn="just">
              <a:lnSpc>
                <a:spcPts val="2184"/>
              </a:lnSpc>
              <a:buFont typeface="Arial"/>
              <a:buChar char="•"/>
            </a:pPr>
            <a:r>
              <a:rPr lang="en-US" sz="182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Whiteboard information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972864"/>
            <a:ext cx="6758643" cy="323661"/>
            <a:chOff x="0" y="0"/>
            <a:chExt cx="1780054" cy="852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0054" cy="85244"/>
            </a:xfrm>
            <a:custGeom>
              <a:avLst/>
              <a:gdLst/>
              <a:ahLst/>
              <a:cxnLst/>
              <a:rect l="l" t="t" r="r" b="b"/>
              <a:pathLst>
                <a:path w="1780054" h="85244">
                  <a:moveTo>
                    <a:pt x="0" y="0"/>
                  </a:moveTo>
                  <a:lnTo>
                    <a:pt x="1780054" y="0"/>
                  </a:lnTo>
                  <a:lnTo>
                    <a:pt x="1780054" y="85244"/>
                  </a:lnTo>
                  <a:lnTo>
                    <a:pt x="0" y="85244"/>
                  </a:lnTo>
                  <a:close/>
                </a:path>
              </a:pathLst>
            </a:custGeom>
            <a:solidFill>
              <a:srgbClr val="C8D59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780054" cy="1233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2094421"/>
            <a:ext cx="6231615" cy="3996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48"/>
              </a:lnSpc>
            </a:pPr>
            <a:r>
              <a:rPr lang="en-US" sz="2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Love your Library </a:t>
            </a:r>
          </a:p>
          <a:p>
            <a:pPr algn="just">
              <a:lnSpc>
                <a:spcPts val="2548"/>
              </a:lnSpc>
            </a:pPr>
            <a:endParaRPr lang="en-US" sz="26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2548"/>
              </a:lnSpc>
            </a:pPr>
            <a:r>
              <a:rPr lang="en-US" sz="2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Vote for your study space</a:t>
            </a:r>
          </a:p>
          <a:p>
            <a:pPr algn="just">
              <a:lnSpc>
                <a:spcPts val="2548"/>
              </a:lnSpc>
            </a:pPr>
            <a:endParaRPr lang="en-US" sz="26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2548"/>
              </a:lnSpc>
            </a:pPr>
            <a:r>
              <a:rPr lang="en-US" sz="2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If I ruled the Library, I would...</a:t>
            </a:r>
          </a:p>
          <a:p>
            <a:pPr algn="just">
              <a:lnSpc>
                <a:spcPts val="2548"/>
              </a:lnSpc>
            </a:pPr>
            <a:endParaRPr lang="en-US" sz="26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2548"/>
              </a:lnSpc>
            </a:pPr>
            <a:r>
              <a:rPr lang="en-US" sz="2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Have I got a seat for You?</a:t>
            </a:r>
          </a:p>
          <a:p>
            <a:pPr algn="just">
              <a:lnSpc>
                <a:spcPts val="2548"/>
              </a:lnSpc>
            </a:pPr>
            <a:endParaRPr lang="en-US" sz="26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2548"/>
              </a:lnSpc>
            </a:pPr>
            <a:r>
              <a:rPr lang="en-US" sz="2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Social media polls</a:t>
            </a:r>
          </a:p>
          <a:p>
            <a:pPr algn="just">
              <a:lnSpc>
                <a:spcPts val="2548"/>
              </a:lnSpc>
            </a:pPr>
            <a:endParaRPr lang="en-US" sz="26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2548"/>
              </a:lnSpc>
            </a:pPr>
            <a:r>
              <a:rPr lang="en-US" sz="2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Whitelands campus events </a:t>
            </a:r>
          </a:p>
          <a:p>
            <a:pPr algn="just">
              <a:lnSpc>
                <a:spcPts val="5408"/>
              </a:lnSpc>
            </a:pPr>
            <a:r>
              <a:rPr lang="en-US" sz="2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Staffed/unstaffed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880827"/>
            <a:ext cx="9427900" cy="685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50"/>
              </a:lnSpc>
            </a:pPr>
            <a:r>
              <a:rPr lang="en-US" sz="4500" b="1" spc="-44">
                <a:solidFill>
                  <a:srgbClr val="8C9B33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Pop-ups, Stalls, Polls 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6397143" y="2326114"/>
            <a:ext cx="6284030" cy="6284030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6350000"/>
                  </a:moveTo>
                  <a:cubicBezTo>
                    <a:pt x="4928870" y="6350000"/>
                    <a:pt x="6350000" y="4928870"/>
                    <a:pt x="6350000" y="3175000"/>
                  </a:cubicBezTo>
                  <a:lnTo>
                    <a:pt x="6350000" y="0"/>
                  </a:lnTo>
                  <a:lnTo>
                    <a:pt x="3175000" y="0"/>
                  </a:lnTo>
                  <a:cubicBezTo>
                    <a:pt x="1421130" y="0"/>
                    <a:pt x="0" y="1421130"/>
                    <a:pt x="0" y="3175000"/>
                  </a:cubicBezTo>
                  <a:cubicBezTo>
                    <a:pt x="0" y="4928870"/>
                    <a:pt x="1421130" y="6350000"/>
                    <a:pt x="3175000" y="6350000"/>
                  </a:cubicBezTo>
                  <a:close/>
                </a:path>
              </a:pathLst>
            </a:custGeom>
            <a:solidFill>
              <a:srgbClr val="C8D59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9"/>
            <p:cNvSpPr/>
            <p:nvPr/>
          </p:nvSpPr>
          <p:spPr>
            <a:xfrm>
              <a:off x="227013" y="334588"/>
              <a:ext cx="5895974" cy="5627484"/>
            </a:xfrm>
            <a:custGeom>
              <a:avLst/>
              <a:gdLst/>
              <a:ahLst/>
              <a:cxnLst/>
              <a:rect l="l" t="t" r="r" b="b"/>
              <a:pathLst>
                <a:path w="5895974" h="5627484">
                  <a:moveTo>
                    <a:pt x="2947987" y="4502"/>
                  </a:moveTo>
                  <a:cubicBezTo>
                    <a:pt x="1941349" y="0"/>
                    <a:pt x="1009246" y="534452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3"/>
                    <a:pt x="1941349" y="5627484"/>
                    <a:pt x="2947987" y="5622982"/>
                  </a:cubicBezTo>
                  <a:cubicBezTo>
                    <a:pt x="3954625" y="5627484"/>
                    <a:pt x="4886728" y="5093033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2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2"/>
              <a:stretch>
                <a:fillRect l="-33955" r="-28078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0975270" y="-107360"/>
            <a:ext cx="6284030" cy="628403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6350000"/>
                  </a:moveTo>
                  <a:cubicBezTo>
                    <a:pt x="4928870" y="6350000"/>
                    <a:pt x="6350000" y="4928870"/>
                    <a:pt x="6350000" y="3175000"/>
                  </a:cubicBezTo>
                  <a:lnTo>
                    <a:pt x="6350000" y="0"/>
                  </a:lnTo>
                  <a:lnTo>
                    <a:pt x="3175000" y="0"/>
                  </a:lnTo>
                  <a:cubicBezTo>
                    <a:pt x="1421130" y="0"/>
                    <a:pt x="0" y="1421130"/>
                    <a:pt x="0" y="3175000"/>
                  </a:cubicBezTo>
                  <a:cubicBezTo>
                    <a:pt x="0" y="4928870"/>
                    <a:pt x="1421130" y="6350000"/>
                    <a:pt x="3175000" y="6350000"/>
                  </a:cubicBezTo>
                  <a:close/>
                </a:path>
              </a:pathLst>
            </a:custGeom>
            <a:solidFill>
              <a:srgbClr val="C8D59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227013" y="334588"/>
              <a:ext cx="5895974" cy="5627484"/>
            </a:xfrm>
            <a:custGeom>
              <a:avLst/>
              <a:gdLst/>
              <a:ahLst/>
              <a:cxnLst/>
              <a:rect l="l" t="t" r="r" b="b"/>
              <a:pathLst>
                <a:path w="5895974" h="5627484">
                  <a:moveTo>
                    <a:pt x="2947987" y="4502"/>
                  </a:moveTo>
                  <a:cubicBezTo>
                    <a:pt x="1941349" y="0"/>
                    <a:pt x="1009246" y="534452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3"/>
                    <a:pt x="1941349" y="5627484"/>
                    <a:pt x="2947987" y="5622982"/>
                  </a:cubicBezTo>
                  <a:cubicBezTo>
                    <a:pt x="3954625" y="5627484"/>
                    <a:pt x="4886728" y="5093033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2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3"/>
              <a:stretch>
                <a:fillRect l="-16449" r="-16449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1102150" y="4434280"/>
            <a:ext cx="6284030" cy="6284030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6350000"/>
                  </a:moveTo>
                  <a:cubicBezTo>
                    <a:pt x="4928870" y="6350000"/>
                    <a:pt x="6350000" y="4928870"/>
                    <a:pt x="6350000" y="3175000"/>
                  </a:cubicBezTo>
                  <a:lnTo>
                    <a:pt x="6350000" y="0"/>
                  </a:lnTo>
                  <a:lnTo>
                    <a:pt x="3175000" y="0"/>
                  </a:lnTo>
                  <a:cubicBezTo>
                    <a:pt x="1421130" y="0"/>
                    <a:pt x="0" y="1421130"/>
                    <a:pt x="0" y="3175000"/>
                  </a:cubicBezTo>
                  <a:cubicBezTo>
                    <a:pt x="0" y="4928870"/>
                    <a:pt x="1421130" y="6350000"/>
                    <a:pt x="3175000" y="6350000"/>
                  </a:cubicBezTo>
                  <a:close/>
                </a:path>
              </a:pathLst>
            </a:custGeom>
            <a:solidFill>
              <a:srgbClr val="C8D59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227013" y="334588"/>
              <a:ext cx="5895974" cy="5627484"/>
            </a:xfrm>
            <a:custGeom>
              <a:avLst/>
              <a:gdLst/>
              <a:ahLst/>
              <a:cxnLst/>
              <a:rect l="l" t="t" r="r" b="b"/>
              <a:pathLst>
                <a:path w="5895974" h="5627484">
                  <a:moveTo>
                    <a:pt x="2947987" y="4502"/>
                  </a:moveTo>
                  <a:cubicBezTo>
                    <a:pt x="1941349" y="0"/>
                    <a:pt x="1009246" y="534452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3"/>
                    <a:pt x="1941349" y="5627484"/>
                    <a:pt x="2947987" y="5622982"/>
                  </a:cubicBezTo>
                  <a:cubicBezTo>
                    <a:pt x="3954625" y="5627484"/>
                    <a:pt x="4886728" y="5093033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2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4"/>
              <a:stretch>
                <a:fillRect l="223" t="-16746" r="223" b="-16746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028700" y="7573891"/>
            <a:ext cx="7145088" cy="1977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00"/>
              </a:lnSpc>
            </a:pPr>
            <a:r>
              <a:rPr lang="en-US" sz="26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Coin counters, stickers, </a:t>
            </a:r>
          </a:p>
          <a:p>
            <a:pPr algn="just">
              <a:lnSpc>
                <a:spcPts val="3900"/>
              </a:lnSpc>
            </a:pPr>
            <a:r>
              <a:rPr lang="en-US" sz="26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shaped </a:t>
            </a:r>
            <a:r>
              <a:rPr lang="en-US" sz="26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post-it</a:t>
            </a:r>
            <a:r>
              <a:rPr lang="en-US" sz="26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notes, photos, whiteboards, craft and ingenuity.</a:t>
            </a:r>
          </a:p>
          <a:p>
            <a:pPr algn="just">
              <a:lnSpc>
                <a:spcPts val="3900"/>
              </a:lnSpc>
            </a:pPr>
            <a:r>
              <a:rPr lang="en-US" sz="26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Chatting while stirring the tea.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6603668"/>
            <a:ext cx="9427900" cy="642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50"/>
              </a:lnSpc>
              <a:spcBef>
                <a:spcPct val="0"/>
              </a:spcBef>
            </a:pPr>
            <a:r>
              <a:rPr lang="en-US" sz="4500" b="1" spc="-44" dirty="0">
                <a:solidFill>
                  <a:srgbClr val="8C9B33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W</a:t>
            </a:r>
            <a:r>
              <a:rPr lang="en-US" sz="4500" b="1" u="none" strike="noStrike" spc="-44" dirty="0">
                <a:solidFill>
                  <a:srgbClr val="8C9B33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e used…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0855" y="0"/>
            <a:ext cx="1289555" cy="6304968"/>
            <a:chOff x="0" y="0"/>
            <a:chExt cx="339636" cy="16605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9636" cy="1660568"/>
            </a:xfrm>
            <a:custGeom>
              <a:avLst/>
              <a:gdLst/>
              <a:ahLst/>
              <a:cxnLst/>
              <a:rect l="l" t="t" r="r" b="b"/>
              <a:pathLst>
                <a:path w="339636" h="1660568">
                  <a:moveTo>
                    <a:pt x="0" y="0"/>
                  </a:moveTo>
                  <a:lnTo>
                    <a:pt x="339636" y="0"/>
                  </a:lnTo>
                  <a:lnTo>
                    <a:pt x="339636" y="1660568"/>
                  </a:lnTo>
                  <a:lnTo>
                    <a:pt x="0" y="1660568"/>
                  </a:lnTo>
                  <a:close/>
                </a:path>
              </a:pathLst>
            </a:custGeom>
            <a:solidFill>
              <a:srgbClr val="8C9B3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39636" cy="16986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400278" y="3417372"/>
            <a:ext cx="8718189" cy="483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</a:pPr>
            <a:endParaRPr/>
          </a:p>
        </p:txBody>
      </p:sp>
      <p:grpSp>
        <p:nvGrpSpPr>
          <p:cNvPr id="6" name="Group 6"/>
          <p:cNvGrpSpPr/>
          <p:nvPr/>
        </p:nvGrpSpPr>
        <p:grpSpPr>
          <a:xfrm>
            <a:off x="746791" y="216998"/>
            <a:ext cx="5075823" cy="9073516"/>
            <a:chOff x="0" y="0"/>
            <a:chExt cx="5328388" cy="9525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328388" cy="9525000"/>
            </a:xfrm>
            <a:custGeom>
              <a:avLst/>
              <a:gdLst/>
              <a:ahLst/>
              <a:cxnLst/>
              <a:rect l="l" t="t" r="r" b="b"/>
              <a:pathLst>
                <a:path w="5328388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181165" y="0"/>
                    <a:pt x="404958" y="0"/>
                  </a:cubicBezTo>
                  <a:lnTo>
                    <a:pt x="4923431" y="0"/>
                  </a:lnTo>
                  <a:cubicBezTo>
                    <a:pt x="5147223" y="0"/>
                    <a:pt x="5328388" y="217170"/>
                    <a:pt x="5328388" y="482600"/>
                  </a:cubicBezTo>
                  <a:lnTo>
                    <a:pt x="5328388" y="9042400"/>
                  </a:lnTo>
                  <a:cubicBezTo>
                    <a:pt x="5328388" y="9309100"/>
                    <a:pt x="5147223" y="9525000"/>
                    <a:pt x="4923431" y="9525000"/>
                  </a:cubicBezTo>
                  <a:lnTo>
                    <a:pt x="404958" y="9525000"/>
                  </a:lnTo>
                  <a:cubicBezTo>
                    <a:pt x="182231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t="-1092" b="-109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992448" y="291726"/>
            <a:ext cx="4321109" cy="4462031"/>
            <a:chOff x="0" y="0"/>
            <a:chExt cx="10065708" cy="1039397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066979" cy="10393976"/>
            </a:xfrm>
            <a:custGeom>
              <a:avLst/>
              <a:gdLst/>
              <a:ahLst/>
              <a:cxnLst/>
              <a:rect l="l" t="t" r="r" b="b"/>
              <a:pathLst>
                <a:path w="10066979" h="10393976">
                  <a:moveTo>
                    <a:pt x="9487936" y="0"/>
                  </a:moveTo>
                  <a:lnTo>
                    <a:pt x="577772" y="0"/>
                  </a:lnTo>
                  <a:cubicBezTo>
                    <a:pt x="257682" y="0"/>
                    <a:pt x="0" y="266086"/>
                    <a:pt x="0" y="596614"/>
                  </a:cubicBezTo>
                  <a:lnTo>
                    <a:pt x="0" y="9799441"/>
                  </a:lnTo>
                  <a:cubicBezTo>
                    <a:pt x="0" y="10127891"/>
                    <a:pt x="257682" y="10393976"/>
                    <a:pt x="577772" y="10393976"/>
                  </a:cubicBezTo>
                  <a:lnTo>
                    <a:pt x="9489950" y="10393976"/>
                  </a:lnTo>
                  <a:cubicBezTo>
                    <a:pt x="9808026" y="10393976"/>
                    <a:pt x="10066979" y="10127891"/>
                    <a:pt x="10066979" y="9797362"/>
                  </a:cubicBezTo>
                  <a:lnTo>
                    <a:pt x="10066979" y="596614"/>
                  </a:lnTo>
                  <a:cubicBezTo>
                    <a:pt x="10065708" y="266086"/>
                    <a:pt x="9808026" y="0"/>
                    <a:pt x="9487936" y="0"/>
                  </a:cubicBezTo>
                  <a:close/>
                </a:path>
              </a:pathLst>
            </a:custGeom>
            <a:blipFill>
              <a:blip r:embed="rId3"/>
              <a:stretch>
                <a:fillRect t="-9319" r="-3658" b="-24543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992448" y="5176709"/>
            <a:ext cx="4321109" cy="4113806"/>
            <a:chOff x="0" y="0"/>
            <a:chExt cx="12066340" cy="11487464"/>
          </a:xfrm>
        </p:grpSpPr>
        <p:sp>
          <p:nvSpPr>
            <p:cNvPr id="11" name="Freeform 11"/>
            <p:cNvSpPr/>
            <p:nvPr/>
          </p:nvSpPr>
          <p:spPr>
            <a:xfrm rot="194799">
              <a:off x="-298955" y="-314938"/>
              <a:ext cx="12665520" cy="12117411"/>
            </a:xfrm>
            <a:custGeom>
              <a:avLst/>
              <a:gdLst/>
              <a:ahLst/>
              <a:cxnLst/>
              <a:rect l="l" t="t" r="r" b="b"/>
              <a:pathLst>
                <a:path w="12665520" h="12117411">
                  <a:moveTo>
                    <a:pt x="11338822" y="21732"/>
                  </a:moveTo>
                  <a:lnTo>
                    <a:pt x="674841" y="626654"/>
                  </a:lnTo>
                  <a:cubicBezTo>
                    <a:pt x="291747" y="648385"/>
                    <a:pt x="0" y="959487"/>
                    <a:pt x="20689" y="1324202"/>
                  </a:cubicBezTo>
                  <a:lnTo>
                    <a:pt x="596720" y="11478878"/>
                  </a:lnTo>
                  <a:cubicBezTo>
                    <a:pt x="617279" y="11841299"/>
                    <a:pt x="942337" y="12117411"/>
                    <a:pt x="1325430" y="12095680"/>
                  </a:cubicBezTo>
                  <a:lnTo>
                    <a:pt x="11991821" y="11490621"/>
                  </a:lnTo>
                  <a:cubicBezTo>
                    <a:pt x="12372505" y="11469027"/>
                    <a:pt x="12665520" y="11157853"/>
                    <a:pt x="12644831" y="10793138"/>
                  </a:cubicBezTo>
                  <a:lnTo>
                    <a:pt x="12068930" y="640756"/>
                  </a:lnTo>
                  <a:cubicBezTo>
                    <a:pt x="12046973" y="276113"/>
                    <a:pt x="11721916" y="0"/>
                    <a:pt x="11338822" y="21732"/>
                  </a:cubicBezTo>
                  <a:close/>
                </a:path>
              </a:pathLst>
            </a:custGeom>
            <a:blipFill>
              <a:blip r:embed="rId4"/>
              <a:stretch>
                <a:fillRect l="-23291" r="-23291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Freeform 12"/>
          <p:cNvSpPr/>
          <p:nvPr/>
        </p:nvSpPr>
        <p:spPr>
          <a:xfrm>
            <a:off x="10846723" y="291726"/>
            <a:ext cx="5977106" cy="4462031"/>
          </a:xfrm>
          <a:custGeom>
            <a:avLst/>
            <a:gdLst/>
            <a:ahLst/>
            <a:cxnLst/>
            <a:rect l="l" t="t" r="r" b="b"/>
            <a:pathLst>
              <a:path w="5977106" h="4462031">
                <a:moveTo>
                  <a:pt x="0" y="0"/>
                </a:moveTo>
                <a:lnTo>
                  <a:pt x="5977106" y="0"/>
                </a:lnTo>
                <a:lnTo>
                  <a:pt x="5977106" y="4462031"/>
                </a:lnTo>
                <a:lnTo>
                  <a:pt x="0" y="44620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62" r="-7866" b="-716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10846723" y="5143890"/>
            <a:ext cx="5703642" cy="4277732"/>
          </a:xfrm>
          <a:custGeom>
            <a:avLst/>
            <a:gdLst/>
            <a:ahLst/>
            <a:cxnLst/>
            <a:rect l="l" t="t" r="r" b="b"/>
            <a:pathLst>
              <a:path w="5703642" h="4277732">
                <a:moveTo>
                  <a:pt x="0" y="0"/>
                </a:moveTo>
                <a:lnTo>
                  <a:pt x="5703643" y="0"/>
                </a:lnTo>
                <a:lnTo>
                  <a:pt x="5703643" y="4277732"/>
                </a:lnTo>
                <a:lnTo>
                  <a:pt x="0" y="42777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9234" b="-32788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21924" y="0"/>
            <a:ext cx="7366076" cy="10287000"/>
            <a:chOff x="0" y="0"/>
            <a:chExt cx="194003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40036" cy="2709333"/>
            </a:xfrm>
            <a:custGeom>
              <a:avLst/>
              <a:gdLst/>
              <a:ahLst/>
              <a:cxnLst/>
              <a:rect l="l" t="t" r="r" b="b"/>
              <a:pathLst>
                <a:path w="1940036" h="2709333">
                  <a:moveTo>
                    <a:pt x="0" y="0"/>
                  </a:moveTo>
                  <a:lnTo>
                    <a:pt x="1940036" y="0"/>
                  </a:lnTo>
                  <a:lnTo>
                    <a:pt x="194003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C9B3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94003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05309" y="9970511"/>
            <a:ext cx="7443412" cy="514787"/>
            <a:chOff x="0" y="0"/>
            <a:chExt cx="1960405" cy="1355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60405" cy="135582"/>
            </a:xfrm>
            <a:custGeom>
              <a:avLst/>
              <a:gdLst/>
              <a:ahLst/>
              <a:cxnLst/>
              <a:rect l="l" t="t" r="r" b="b"/>
              <a:pathLst>
                <a:path w="1960405" h="135582">
                  <a:moveTo>
                    <a:pt x="0" y="0"/>
                  </a:moveTo>
                  <a:lnTo>
                    <a:pt x="1960405" y="0"/>
                  </a:lnTo>
                  <a:lnTo>
                    <a:pt x="1960405" y="135582"/>
                  </a:lnTo>
                  <a:lnTo>
                    <a:pt x="0" y="135582"/>
                  </a:lnTo>
                  <a:close/>
                </a:path>
              </a:pathLst>
            </a:custGeom>
            <a:solidFill>
              <a:srgbClr val="C8D59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960405" cy="1736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921924" y="5143500"/>
            <a:ext cx="7366076" cy="5143500"/>
            <a:chOff x="0" y="0"/>
            <a:chExt cx="1940036" cy="13546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40036" cy="1354667"/>
            </a:xfrm>
            <a:custGeom>
              <a:avLst/>
              <a:gdLst/>
              <a:ahLst/>
              <a:cxnLst/>
              <a:rect l="l" t="t" r="r" b="b"/>
              <a:pathLst>
                <a:path w="1940036" h="1354667">
                  <a:moveTo>
                    <a:pt x="0" y="0"/>
                  </a:moveTo>
                  <a:lnTo>
                    <a:pt x="1940036" y="0"/>
                  </a:lnTo>
                  <a:lnTo>
                    <a:pt x="1940036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C8D59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940036" cy="1392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804882" y="1678178"/>
            <a:ext cx="5801166" cy="6930643"/>
            <a:chOff x="0" y="0"/>
            <a:chExt cx="7734888" cy="9240858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2"/>
            <a:srcRect l="11778" r="16540"/>
            <a:stretch>
              <a:fillRect/>
            </a:stretch>
          </p:blipFill>
          <p:spPr>
            <a:xfrm>
              <a:off x="0" y="0"/>
              <a:ext cx="7734888" cy="9240858"/>
            </a:xfrm>
            <a:prstGeom prst="rect">
              <a:avLst/>
            </a:prstGeom>
          </p:spPr>
        </p:pic>
      </p:grpSp>
      <p:sp>
        <p:nvSpPr>
          <p:cNvPr id="13" name="TextBox 13"/>
          <p:cNvSpPr txBox="1"/>
          <p:nvPr/>
        </p:nvSpPr>
        <p:spPr>
          <a:xfrm>
            <a:off x="1028700" y="1345839"/>
            <a:ext cx="9893224" cy="685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50"/>
              </a:lnSpc>
            </a:pPr>
            <a:r>
              <a:rPr lang="en-US" sz="4500" b="1" spc="-44">
                <a:solidFill>
                  <a:srgbClr val="8C9B33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POP-UPS PAID OFF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2754630"/>
            <a:ext cx="8718189" cy="238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</a:pPr>
            <a:r>
              <a:rPr lang="en-US" sz="2700" spc="-2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373 comments </a:t>
            </a:r>
          </a:p>
          <a:p>
            <a:pPr algn="just">
              <a:lnSpc>
                <a:spcPts val="3779"/>
              </a:lnSpc>
            </a:pPr>
            <a:r>
              <a:rPr lang="en-US" sz="2700" spc="-2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592 poll votes </a:t>
            </a:r>
          </a:p>
          <a:p>
            <a:pPr algn="just">
              <a:lnSpc>
                <a:spcPts val="3779"/>
              </a:lnSpc>
            </a:pPr>
            <a:endParaRPr lang="en-US" sz="2700" spc="-27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3779"/>
              </a:lnSpc>
            </a:pPr>
            <a:r>
              <a:rPr lang="en-US" sz="2700" spc="-2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Good understanding of study space needs</a:t>
            </a:r>
          </a:p>
          <a:p>
            <a:pPr algn="just">
              <a:lnSpc>
                <a:spcPts val="3779"/>
              </a:lnSpc>
            </a:pPr>
            <a:r>
              <a:rPr lang="en-US" sz="2700" spc="-2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An overview of support and resource requirements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5729448"/>
            <a:ext cx="9479471" cy="1436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</a:pPr>
            <a:r>
              <a:rPr lang="en-US" sz="2700" spc="-2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Events were enjoyable and fun to create </a:t>
            </a:r>
          </a:p>
          <a:p>
            <a:pPr algn="just">
              <a:lnSpc>
                <a:spcPts val="3779"/>
              </a:lnSpc>
            </a:pPr>
            <a:r>
              <a:rPr lang="en-US" sz="2700" spc="-2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Created lots of opportunity for discussion</a:t>
            </a:r>
          </a:p>
          <a:p>
            <a:pPr algn="just">
              <a:lnSpc>
                <a:spcPts val="3779"/>
              </a:lnSpc>
            </a:pPr>
            <a:r>
              <a:rPr lang="en-US" sz="2700" spc="-2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Collated responses were enough to show clear themes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366076" cy="8633964"/>
            <a:chOff x="0" y="0"/>
            <a:chExt cx="1940036" cy="22739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40036" cy="2273966"/>
            </a:xfrm>
            <a:custGeom>
              <a:avLst/>
              <a:gdLst/>
              <a:ahLst/>
              <a:cxnLst/>
              <a:rect l="l" t="t" r="r" b="b"/>
              <a:pathLst>
                <a:path w="1940036" h="2273966">
                  <a:moveTo>
                    <a:pt x="0" y="0"/>
                  </a:moveTo>
                  <a:lnTo>
                    <a:pt x="1940036" y="0"/>
                  </a:lnTo>
                  <a:lnTo>
                    <a:pt x="1940036" y="2273966"/>
                  </a:lnTo>
                  <a:lnTo>
                    <a:pt x="0" y="2273966"/>
                  </a:lnTo>
                  <a:close/>
                </a:path>
              </a:pathLst>
            </a:custGeom>
            <a:solidFill>
              <a:srgbClr val="8C9B3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940036" cy="23120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82455" y="1133082"/>
            <a:ext cx="5801166" cy="8803665"/>
            <a:chOff x="0" y="0"/>
            <a:chExt cx="7734888" cy="1173822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971" t="3161" r="22612" b="9968"/>
            <a:stretch>
              <a:fillRect/>
            </a:stretch>
          </p:blipFill>
          <p:spPr>
            <a:xfrm>
              <a:off x="0" y="0"/>
              <a:ext cx="7734888" cy="11738220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8394776" y="862788"/>
            <a:ext cx="8718189" cy="685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50"/>
              </a:lnSpc>
            </a:pPr>
            <a:r>
              <a:rPr lang="en-US" sz="4500" b="1" spc="-44">
                <a:solidFill>
                  <a:srgbClr val="8C9B33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FOCUS GROUPS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94776" y="2309127"/>
            <a:ext cx="8718189" cy="7627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</a:pPr>
            <a:r>
              <a:rPr lang="en-US" sz="2700" spc="-2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Over 400 students initially agreed</a:t>
            </a:r>
          </a:p>
          <a:p>
            <a:pPr algn="just">
              <a:lnSpc>
                <a:spcPts val="3779"/>
              </a:lnSpc>
            </a:pPr>
            <a:r>
              <a:rPr lang="en-US" sz="2700" spc="-2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Only </a:t>
            </a:r>
            <a:r>
              <a:rPr lang="en-US" sz="2700" b="1" spc="-27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16</a:t>
            </a:r>
            <a:r>
              <a:rPr lang="en-US" sz="2700" spc="-2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attended!</a:t>
            </a:r>
          </a:p>
          <a:p>
            <a:pPr algn="just">
              <a:lnSpc>
                <a:spcPts val="3779"/>
              </a:lnSpc>
            </a:pPr>
            <a:endParaRPr lang="en-US" sz="2700" spc="-27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3779"/>
              </a:lnSpc>
            </a:pPr>
            <a:r>
              <a:rPr lang="en-US" sz="2700" spc="-2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Initially, low response was disappointing but...</a:t>
            </a:r>
          </a:p>
          <a:p>
            <a:pPr marL="582930" lvl="1" indent="-291465" algn="just">
              <a:lnSpc>
                <a:spcPts val="3779"/>
              </a:lnSpc>
              <a:buFont typeface="Arial"/>
              <a:buChar char="•"/>
            </a:pPr>
            <a:r>
              <a:rPr lang="en-US" sz="2700" spc="-2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detailed</a:t>
            </a:r>
          </a:p>
          <a:p>
            <a:pPr marL="582930" lvl="1" indent="-291465" algn="just">
              <a:lnSpc>
                <a:spcPts val="3779"/>
              </a:lnSpc>
              <a:buFont typeface="Arial"/>
              <a:buChar char="•"/>
            </a:pPr>
            <a:r>
              <a:rPr lang="en-US" sz="2700" spc="-2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personal</a:t>
            </a:r>
          </a:p>
          <a:p>
            <a:pPr marL="582930" lvl="1" indent="-291465" algn="just">
              <a:lnSpc>
                <a:spcPts val="3779"/>
              </a:lnSpc>
              <a:buFont typeface="Arial"/>
              <a:buChar char="•"/>
            </a:pPr>
            <a:r>
              <a:rPr lang="en-US" sz="2700" spc="-2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insightful </a:t>
            </a:r>
          </a:p>
          <a:p>
            <a:pPr marL="582930" lvl="1" indent="-291465" algn="just">
              <a:lnSpc>
                <a:spcPts val="3779"/>
              </a:lnSpc>
              <a:buFont typeface="Arial"/>
              <a:buChar char="•"/>
            </a:pPr>
            <a:r>
              <a:rPr lang="en-US" sz="2700" spc="-2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meaningful</a:t>
            </a:r>
          </a:p>
          <a:p>
            <a:pPr marL="582930" lvl="1" indent="-291465" algn="just">
              <a:lnSpc>
                <a:spcPts val="3779"/>
              </a:lnSpc>
              <a:buFont typeface="Arial"/>
              <a:buChar char="•"/>
            </a:pPr>
            <a:r>
              <a:rPr lang="en-US" sz="2700" spc="-2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references to friends’ study habits </a:t>
            </a:r>
          </a:p>
          <a:p>
            <a:pPr marL="582930" lvl="1" indent="-291465" algn="just">
              <a:lnSpc>
                <a:spcPts val="3779"/>
              </a:lnSpc>
              <a:buFont typeface="Arial"/>
              <a:buChar char="•"/>
            </a:pPr>
            <a:r>
              <a:rPr lang="en-US" sz="2700" spc="-2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observations of other Library users  </a:t>
            </a:r>
          </a:p>
          <a:p>
            <a:pPr algn="just">
              <a:lnSpc>
                <a:spcPts val="3779"/>
              </a:lnSpc>
            </a:pPr>
            <a:endParaRPr lang="en-US" sz="2700" spc="-27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3779"/>
              </a:lnSpc>
            </a:pPr>
            <a:r>
              <a:rPr lang="en-US" sz="2700" spc="-2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Information expanded outside those </a:t>
            </a:r>
            <a:r>
              <a:rPr lang="en-US" sz="2700" b="1" spc="-27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16</a:t>
            </a:r>
            <a:r>
              <a:rPr lang="en-US" sz="2700" spc="-2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just">
              <a:lnSpc>
                <a:spcPts val="3779"/>
              </a:lnSpc>
            </a:pPr>
            <a:endParaRPr lang="en-US" sz="2700" spc="-27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3779"/>
              </a:lnSpc>
            </a:pPr>
            <a:endParaRPr lang="en-US" sz="2700" spc="-27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3779"/>
              </a:lnSpc>
            </a:pPr>
            <a:endParaRPr lang="en-US" sz="2700" spc="-27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3779"/>
              </a:lnSpc>
            </a:pPr>
            <a:endParaRPr lang="en-US" sz="2700" spc="-27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3125583" y="9936747"/>
            <a:ext cx="4133717" cy="3306072"/>
            <a:chOff x="0" y="0"/>
            <a:chExt cx="1088716" cy="87073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88716" cy="870735"/>
            </a:xfrm>
            <a:custGeom>
              <a:avLst/>
              <a:gdLst/>
              <a:ahLst/>
              <a:cxnLst/>
              <a:rect l="l" t="t" r="r" b="b"/>
              <a:pathLst>
                <a:path w="1088716" h="870735">
                  <a:moveTo>
                    <a:pt x="0" y="0"/>
                  </a:moveTo>
                  <a:lnTo>
                    <a:pt x="1088716" y="0"/>
                  </a:lnTo>
                  <a:lnTo>
                    <a:pt x="1088716" y="870735"/>
                  </a:lnTo>
                  <a:lnTo>
                    <a:pt x="0" y="870735"/>
                  </a:lnTo>
                  <a:close/>
                </a:path>
              </a:pathLst>
            </a:custGeom>
            <a:solidFill>
              <a:srgbClr val="C8D59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088716" cy="9088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465</Words>
  <Application>Microsoft Office PowerPoint</Application>
  <PresentationFormat>Custom</PresentationFormat>
  <Paragraphs>124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Poppins Semi-Bold</vt:lpstr>
      <vt:lpstr>DM Sans Bold</vt:lpstr>
      <vt:lpstr>Poppins Medium</vt:lpstr>
      <vt:lpstr>Arial</vt:lpstr>
      <vt:lpstr>Poppins</vt:lpstr>
      <vt:lpstr>Calibri</vt:lpstr>
      <vt:lpstr>Poppins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Getting creative for student engagement CSGUK</dc:title>
  <cp:lastModifiedBy>Elena Kosmala</cp:lastModifiedBy>
  <cp:revision>3</cp:revision>
  <dcterms:created xsi:type="dcterms:W3CDTF">2006-08-16T00:00:00Z</dcterms:created>
  <dcterms:modified xsi:type="dcterms:W3CDTF">2024-11-15T15:25:07Z</dcterms:modified>
  <dc:identifier>DAGWW6DBGAU</dc:identifier>
</cp:coreProperties>
</file>